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4"/>
  </p:sldMasterIdLst>
  <p:notesMasterIdLst>
    <p:notesMasterId r:id="rId19"/>
  </p:notesMasterIdLst>
  <p:sldIdLst>
    <p:sldId id="344" r:id="rId5"/>
    <p:sldId id="368" r:id="rId6"/>
    <p:sldId id="345" r:id="rId7"/>
    <p:sldId id="349" r:id="rId8"/>
    <p:sldId id="299" r:id="rId9"/>
    <p:sldId id="300" r:id="rId10"/>
    <p:sldId id="351" r:id="rId11"/>
    <p:sldId id="369" r:id="rId12"/>
    <p:sldId id="370" r:id="rId13"/>
    <p:sldId id="371" r:id="rId14"/>
    <p:sldId id="372" r:id="rId15"/>
    <p:sldId id="373" r:id="rId16"/>
    <p:sldId id="374" r:id="rId17"/>
    <p:sldId id="375" r:id="rId18"/>
  </p:sldIdLst>
  <p:sldSz cx="24384000" cy="137160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A4A4D"/>
    <a:srgbClr val="D22D0F"/>
    <a:srgbClr val="A88D92"/>
    <a:srgbClr val="EDD8DB"/>
    <a:srgbClr val="E6CACF"/>
    <a:srgbClr val="5A7AA6"/>
    <a:srgbClr val="78A3DD"/>
    <a:srgbClr val="ADC9EB"/>
    <a:srgbClr val="B8D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63" autoAdjust="0"/>
    <p:restoredTop sz="94675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lir32\Desktop\GRAFY\n&#225;klady%20VZP%20-%20GRAFY%202023%20-%20plat&#237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337221502774387E-2"/>
          <c:y val="5.3509762316165069E-2"/>
          <c:w val="0.90705573568009912"/>
          <c:h val="0.79721488352197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'grafy ZPP23'!$A$645</c:f>
              <c:strCache>
                <c:ptCount val="1"/>
                <c:pt idx="0">
                  <c:v>Centrová léčiva VZP ČR  v mil. Kč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C07-400B-BC4C-D82E7BED4824}"/>
              </c:ext>
            </c:extLst>
          </c:dPt>
          <c:dPt>
            <c:idx val="5"/>
            <c:invertIfNegative val="0"/>
            <c:bubble3D val="0"/>
            <c:spPr>
              <a:solidFill>
                <a:srgbClr val="B47127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2-1C07-400B-BC4C-D82E7BED48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baseline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'grafy ZPP23'!$B$644:$H$644</c:f>
              <c:strCach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ZPP 2023</c:v>
                </c:pt>
              </c:strCache>
            </c:strRef>
          </c:cat>
          <c:val>
            <c:numRef>
              <c:f>'grafy ZPP23'!$B$645:$H$645</c:f>
              <c:numCache>
                <c:formatCode>#,##0</c:formatCode>
                <c:ptCount val="6"/>
                <c:pt idx="0">
                  <c:v>10630.012000000001</c:v>
                </c:pt>
                <c:pt idx="1">
                  <c:v>12092.912</c:v>
                </c:pt>
                <c:pt idx="2">
                  <c:v>14747.198</c:v>
                </c:pt>
                <c:pt idx="3">
                  <c:v>16336.955359020001</c:v>
                </c:pt>
                <c:pt idx="4">
                  <c:v>18322.152999999998</c:v>
                </c:pt>
                <c:pt idx="5">
                  <c:v>21944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07-400B-BC4C-D82E7BED48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2738688"/>
        <c:axId val="52748672"/>
      </c:barChart>
      <c:lineChart>
        <c:grouping val="standard"/>
        <c:varyColors val="0"/>
        <c:ser>
          <c:idx val="1"/>
          <c:order val="1"/>
          <c:tx>
            <c:strRef>
              <c:f>'grafy ZPP23'!$A$646</c:f>
              <c:strCache>
                <c:ptCount val="1"/>
                <c:pt idx="0">
                  <c:v>Index (k 2018)</c:v>
                </c:pt>
              </c:strCache>
            </c:strRef>
          </c:tx>
          <c:spPr>
            <a:ln>
              <a:solidFill>
                <a:srgbClr val="C0504D">
                  <a:lumMod val="40000"/>
                  <a:lumOff val="60000"/>
                </a:srgbClr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baseline="0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'grafy ZPP23'!$B$644:$H$644</c:f>
              <c:strCach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ZPP 2023</c:v>
                </c:pt>
              </c:strCache>
            </c:strRef>
          </c:cat>
          <c:val>
            <c:numRef>
              <c:f>'grafy ZPP23'!$B$646:$H$646</c:f>
              <c:numCache>
                <c:formatCode>0%</c:formatCode>
                <c:ptCount val="6"/>
                <c:pt idx="0">
                  <c:v>1</c:v>
                </c:pt>
                <c:pt idx="1">
                  <c:v>1.1376197881996746</c:v>
                </c:pt>
                <c:pt idx="2">
                  <c:v>1.3873171544867493</c:v>
                </c:pt>
                <c:pt idx="3">
                  <c:v>1.5368708294045199</c:v>
                </c:pt>
                <c:pt idx="4">
                  <c:v>1.7236248651459658</c:v>
                </c:pt>
                <c:pt idx="5">
                  <c:v>2.0643438596306383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07-400B-BC4C-D82E7BED48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751744"/>
        <c:axId val="52750208"/>
      </c:lineChart>
      <c:catAx>
        <c:axId val="527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 b="1" baseline="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cs-CZ"/>
          </a:p>
        </c:txPr>
        <c:crossAx val="52748672"/>
        <c:crosses val="autoZero"/>
        <c:auto val="1"/>
        <c:lblAlgn val="ctr"/>
        <c:lblOffset val="100"/>
        <c:noMultiLvlLbl val="0"/>
      </c:catAx>
      <c:valAx>
        <c:axId val="52748672"/>
        <c:scaling>
          <c:orientation val="minMax"/>
          <c:min val="8000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solidFill>
              <a:srgbClr val="FFFFFF">
                <a:lumMod val="75000"/>
              </a:srgbClr>
            </a:solidFill>
          </a:ln>
        </c:spPr>
        <c:txPr>
          <a:bodyPr/>
          <a:lstStyle/>
          <a:p>
            <a:pPr>
              <a:defRPr sz="2400" b="1" i="0" baseline="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cs-CZ"/>
          </a:p>
        </c:txPr>
        <c:crossAx val="52738688"/>
        <c:crosses val="autoZero"/>
        <c:crossBetween val="between"/>
      </c:valAx>
      <c:valAx>
        <c:axId val="52750208"/>
        <c:scaling>
          <c:orientation val="minMax"/>
          <c:max val="2.2400000000000002"/>
          <c:min val="0.75000000000000011"/>
        </c:scaling>
        <c:delete val="0"/>
        <c:axPos val="r"/>
        <c:numFmt formatCode="0%" sourceLinked="1"/>
        <c:majorTickMark val="none"/>
        <c:minorTickMark val="none"/>
        <c:tickLblPos val="none"/>
        <c:spPr>
          <a:ln>
            <a:solidFill>
              <a:sysClr val="window" lastClr="FFFFFF">
                <a:lumMod val="75000"/>
              </a:sysClr>
            </a:solidFill>
          </a:ln>
        </c:spPr>
        <c:crossAx val="52751744"/>
        <c:crosses val="max"/>
        <c:crossBetween val="between"/>
      </c:valAx>
      <c:catAx>
        <c:axId val="52751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2750208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2400" b="1" i="0" baseline="0">
              <a:latin typeface="Calibri" panose="020F0502020204030204" pitchFamily="34" charset="0"/>
              <a:cs typeface="Calibri" panose="020F0502020204030204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'prezentace GŘ'!$A$2</c:f>
              <c:strCache>
                <c:ptCount val="1"/>
                <c:pt idx="0">
                  <c:v>Náklady centra v mil. Kč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'prezentace GŘ'!$B$1:$H$1</c:f>
              <c:strCach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ZPP 2023</c:v>
                </c:pt>
              </c:strCache>
            </c:strRef>
          </c:cat>
          <c:val>
            <c:numRef>
              <c:f>'prezentace GŘ'!$B$2:$H$2</c:f>
              <c:numCache>
                <c:formatCode>#,##0</c:formatCode>
                <c:ptCount val="7"/>
                <c:pt idx="0">
                  <c:v>10057</c:v>
                </c:pt>
                <c:pt idx="1">
                  <c:v>10630</c:v>
                </c:pt>
                <c:pt idx="2">
                  <c:v>12093</c:v>
                </c:pt>
                <c:pt idx="3">
                  <c:v>14747</c:v>
                </c:pt>
                <c:pt idx="4">
                  <c:v>16337</c:v>
                </c:pt>
                <c:pt idx="5">
                  <c:v>18322</c:v>
                </c:pt>
                <c:pt idx="6">
                  <c:v>21944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E6-4092-873A-609F3D57C32C}"/>
            </c:ext>
          </c:extLst>
        </c:ser>
        <c:ser>
          <c:idx val="1"/>
          <c:order val="1"/>
          <c:tx>
            <c:strRef>
              <c:f>'prezentace GŘ'!$A$3</c:f>
              <c:strCache>
                <c:ptCount val="1"/>
                <c:pt idx="0">
                  <c:v>Náklady léky v mil. Kč</c:v>
                </c:pt>
              </c:strCache>
            </c:strRef>
          </c:tx>
          <c:spPr>
            <a:solidFill>
              <a:srgbClr val="B47127">
                <a:lumMod val="60000"/>
                <a:lumOff val="40000"/>
              </a:srgb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'prezentace GŘ'!$B$1:$H$1</c:f>
              <c:strCach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ZPP 2023</c:v>
                </c:pt>
              </c:strCache>
            </c:strRef>
          </c:cat>
          <c:val>
            <c:numRef>
              <c:f>'prezentace GŘ'!$B$3:$H$3</c:f>
              <c:numCache>
                <c:formatCode>#,##0</c:formatCode>
                <c:ptCount val="7"/>
                <c:pt idx="0">
                  <c:v>21118</c:v>
                </c:pt>
                <c:pt idx="1">
                  <c:v>21528</c:v>
                </c:pt>
                <c:pt idx="2">
                  <c:v>22454</c:v>
                </c:pt>
                <c:pt idx="3">
                  <c:v>23011</c:v>
                </c:pt>
                <c:pt idx="4">
                  <c:v>22591</c:v>
                </c:pt>
                <c:pt idx="5">
                  <c:v>24056</c:v>
                </c:pt>
                <c:pt idx="6">
                  <c:v>27118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E6-4092-873A-609F3D57C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87302064"/>
        <c:axId val="287302392"/>
      </c:barChart>
      <c:lineChart>
        <c:grouping val="standard"/>
        <c:varyColors val="0"/>
        <c:ser>
          <c:idx val="2"/>
          <c:order val="2"/>
          <c:tx>
            <c:strRef>
              <c:f>'prezentace GŘ'!$A$4</c:f>
              <c:strCache>
                <c:ptCount val="1"/>
                <c:pt idx="0">
                  <c:v>Podíl pacientů centrové péče v %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'prezentace GŘ'!$B$1:$H$1</c:f>
              <c:strCach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ZPP 2023</c:v>
                </c:pt>
              </c:strCache>
            </c:strRef>
          </c:cat>
          <c:val>
            <c:numRef>
              <c:f>'prezentace GŘ'!$B$4:$H$4</c:f>
              <c:numCache>
                <c:formatCode>General</c:formatCode>
                <c:ptCount val="7"/>
                <c:pt idx="0">
                  <c:v>0.59</c:v>
                </c:pt>
                <c:pt idx="1">
                  <c:v>0.66</c:v>
                </c:pt>
                <c:pt idx="2">
                  <c:v>0.76</c:v>
                </c:pt>
                <c:pt idx="3">
                  <c:v>0.88</c:v>
                </c:pt>
                <c:pt idx="4">
                  <c:v>0.97</c:v>
                </c:pt>
                <c:pt idx="5">
                  <c:v>1.03</c:v>
                </c:pt>
                <c:pt idx="6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E6-4092-873A-609F3D57C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8029264"/>
        <c:axId val="578030904"/>
      </c:lineChart>
      <c:catAx>
        <c:axId val="28730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7302392"/>
        <c:crosses val="autoZero"/>
        <c:auto val="1"/>
        <c:lblAlgn val="ctr"/>
        <c:lblOffset val="100"/>
        <c:noMultiLvlLbl val="0"/>
      </c:catAx>
      <c:valAx>
        <c:axId val="287302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7302064"/>
        <c:crosses val="autoZero"/>
        <c:crossBetween val="between"/>
      </c:valAx>
      <c:valAx>
        <c:axId val="578030904"/>
        <c:scaling>
          <c:orientation val="minMax"/>
        </c:scaling>
        <c:delete val="0"/>
        <c:axPos val="r"/>
        <c:numFmt formatCode="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8029264"/>
        <c:crosses val="max"/>
        <c:crossBetween val="between"/>
      </c:valAx>
      <c:catAx>
        <c:axId val="57802926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578030904"/>
        <c:crosses val="max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0.22191</cdr:x>
      <cdr:y>0.81749</cdr:y>
    </cdr:from>
    <cdr:to>
      <cdr:x>0.28083</cdr:x>
      <cdr:y>0.86513</cdr:y>
    </cdr:to>
    <cdr:sp macro="" textlink="">
      <cdr:nvSpPr>
        <cdr:cNvPr id="3" name="TextovéPole 1">
          <a:extLst xmlns:a="http://schemas.openxmlformats.org/drawingml/2006/main">
            <a:ext uri="{FF2B5EF4-FFF2-40B4-BE49-F238E27FC236}">
              <a16:creationId xmlns:a16="http://schemas.microsoft.com/office/drawing/2014/main" id="{3A1DB8FD-7ED4-4ED0-96E1-2E0F9201BA70}"/>
            </a:ext>
          </a:extLst>
        </cdr:cNvPr>
        <cdr:cNvSpPr txBox="1"/>
      </cdr:nvSpPr>
      <cdr:spPr>
        <a:xfrm xmlns:a="http://schemas.openxmlformats.org/drawingml/2006/main">
          <a:off x="4684954" y="8098658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defPPr marL="0" marR="0" indent="0" algn="l" defTabSz="914400" rtl="0" fontAlgn="auto" latinLnBrk="1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defRPr>
          </a:defPPr>
          <a:lvl1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1pPr>
          <a:lvl2pPr marL="0" marR="0" indent="4572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2pPr>
          <a:lvl3pPr marL="0" marR="0" indent="9144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3pPr>
          <a:lvl4pPr marL="0" marR="0" indent="13716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4pPr>
          <a:lvl5pPr marL="0" marR="0" indent="18288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5pPr>
          <a:lvl6pPr marL="0" marR="0" indent="22860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6pPr>
          <a:lvl7pPr marL="0" marR="0" indent="27432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7pPr>
          <a:lvl8pPr marL="0" marR="0" indent="32004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8pPr>
          <a:lvl9pPr marL="0" marR="0" indent="365760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33,1 %</a:t>
          </a:r>
        </a:p>
      </cdr:txBody>
    </cdr:sp>
  </cdr:relSizeAnchor>
  <cdr:relSizeAnchor xmlns:cdr="http://schemas.openxmlformats.org/drawingml/2006/chartDrawing">
    <cdr:from>
      <cdr:x>0.22243</cdr:x>
      <cdr:y>0.59971</cdr:y>
    </cdr:from>
    <cdr:to>
      <cdr:x>0.28135</cdr:x>
      <cdr:y>0.64735</cdr:y>
    </cdr:to>
    <cdr:sp macro="" textlink="">
      <cdr:nvSpPr>
        <cdr:cNvPr id="6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4695997" y="5941215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66,9 %</a:t>
          </a:r>
        </a:p>
      </cdr:txBody>
    </cdr:sp>
  </cdr:relSizeAnchor>
  <cdr:relSizeAnchor xmlns:cdr="http://schemas.openxmlformats.org/drawingml/2006/chartDrawing">
    <cdr:from>
      <cdr:x>0.09155</cdr:x>
      <cdr:y>0.60774</cdr:y>
    </cdr:from>
    <cdr:to>
      <cdr:x>0.15048</cdr:x>
      <cdr:y>0.65538</cdr:y>
    </cdr:to>
    <cdr:sp macro="" textlink="">
      <cdr:nvSpPr>
        <cdr:cNvPr id="7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932920" y="6020729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67,7 %</a:t>
          </a:r>
        </a:p>
      </cdr:txBody>
    </cdr:sp>
  </cdr:relSizeAnchor>
  <cdr:relSizeAnchor xmlns:cdr="http://schemas.openxmlformats.org/drawingml/2006/chartDrawing">
    <cdr:from>
      <cdr:x>0.09344</cdr:x>
      <cdr:y>0.82961</cdr:y>
    </cdr:from>
    <cdr:to>
      <cdr:x>0.15236</cdr:x>
      <cdr:y>0.87725</cdr:y>
    </cdr:to>
    <cdr:sp macro="" textlink="">
      <cdr:nvSpPr>
        <cdr:cNvPr id="8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972677" y="8218750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32,3 %</a:t>
          </a:r>
        </a:p>
      </cdr:txBody>
    </cdr:sp>
  </cdr:relSizeAnchor>
  <cdr:relSizeAnchor xmlns:cdr="http://schemas.openxmlformats.org/drawingml/2006/chartDrawing">
    <cdr:from>
      <cdr:x>0.34954</cdr:x>
      <cdr:y>0.57564</cdr:y>
    </cdr:from>
    <cdr:to>
      <cdr:x>0.40846</cdr:x>
      <cdr:y>0.62327</cdr:y>
    </cdr:to>
    <cdr:sp macro="" textlink="">
      <cdr:nvSpPr>
        <cdr:cNvPr id="9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7379562" y="5702677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65,0 %</a:t>
          </a:r>
        </a:p>
      </cdr:txBody>
    </cdr:sp>
  </cdr:relSizeAnchor>
  <cdr:relSizeAnchor xmlns:cdr="http://schemas.openxmlformats.org/drawingml/2006/chartDrawing">
    <cdr:from>
      <cdr:x>0.48041</cdr:x>
      <cdr:y>0.53422</cdr:y>
    </cdr:from>
    <cdr:to>
      <cdr:x>0.53934</cdr:x>
      <cdr:y>0.58185</cdr:y>
    </cdr:to>
    <cdr:sp macro="" textlink="">
      <cdr:nvSpPr>
        <cdr:cNvPr id="10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0142641" y="5292347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60,9 %</a:t>
          </a:r>
        </a:p>
      </cdr:txBody>
    </cdr:sp>
  </cdr:relSizeAnchor>
  <cdr:relSizeAnchor xmlns:cdr="http://schemas.openxmlformats.org/drawingml/2006/chartDrawing">
    <cdr:from>
      <cdr:x>0.60752</cdr:x>
      <cdr:y>0.5104</cdr:y>
    </cdr:from>
    <cdr:to>
      <cdr:x>0.66645</cdr:x>
      <cdr:y>0.55803</cdr:y>
    </cdr:to>
    <cdr:sp macro="" textlink="">
      <cdr:nvSpPr>
        <cdr:cNvPr id="11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2826206" y="5056385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58,0 %</a:t>
          </a:r>
        </a:p>
      </cdr:txBody>
    </cdr:sp>
  </cdr:relSizeAnchor>
  <cdr:relSizeAnchor xmlns:cdr="http://schemas.openxmlformats.org/drawingml/2006/chartDrawing">
    <cdr:from>
      <cdr:x>0.73652</cdr:x>
      <cdr:y>0.47618</cdr:y>
    </cdr:from>
    <cdr:to>
      <cdr:x>0.79544</cdr:x>
      <cdr:y>0.52382</cdr:y>
    </cdr:to>
    <cdr:sp macro="" textlink="">
      <cdr:nvSpPr>
        <cdr:cNvPr id="12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5549527" y="4717415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56,8 %</a:t>
          </a:r>
        </a:p>
      </cdr:txBody>
    </cdr:sp>
  </cdr:relSizeAnchor>
  <cdr:relSizeAnchor xmlns:cdr="http://schemas.openxmlformats.org/drawingml/2006/chartDrawing">
    <cdr:from>
      <cdr:x>0.86457</cdr:x>
      <cdr:y>0.39099</cdr:y>
    </cdr:from>
    <cdr:to>
      <cdr:x>0.92349</cdr:x>
      <cdr:y>0.43862</cdr:y>
    </cdr:to>
    <cdr:sp macro="" textlink="">
      <cdr:nvSpPr>
        <cdr:cNvPr id="13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8252972" y="3873413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55,3 %</a:t>
          </a:r>
        </a:p>
      </cdr:txBody>
    </cdr:sp>
  </cdr:relSizeAnchor>
  <cdr:relSizeAnchor xmlns:cdr="http://schemas.openxmlformats.org/drawingml/2006/chartDrawing">
    <cdr:from>
      <cdr:x>0.34954</cdr:x>
      <cdr:y>0.81348</cdr:y>
    </cdr:from>
    <cdr:to>
      <cdr:x>0.40846</cdr:x>
      <cdr:y>0.86111</cdr:y>
    </cdr:to>
    <cdr:sp macro="" textlink="">
      <cdr:nvSpPr>
        <cdr:cNvPr id="14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7379562" y="8058901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35,0 %</a:t>
          </a:r>
        </a:p>
      </cdr:txBody>
    </cdr:sp>
  </cdr:relSizeAnchor>
  <cdr:relSizeAnchor xmlns:cdr="http://schemas.openxmlformats.org/drawingml/2006/chartDrawing">
    <cdr:from>
      <cdr:x>0.47947</cdr:x>
      <cdr:y>0.78948</cdr:y>
    </cdr:from>
    <cdr:to>
      <cdr:x>0.5384</cdr:x>
      <cdr:y>0.83712</cdr:y>
    </cdr:to>
    <cdr:sp macro="" textlink="">
      <cdr:nvSpPr>
        <cdr:cNvPr id="15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0122763" y="7821185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39,1%</a:t>
          </a:r>
        </a:p>
      </cdr:txBody>
    </cdr:sp>
  </cdr:relSizeAnchor>
  <cdr:relSizeAnchor xmlns:cdr="http://schemas.openxmlformats.org/drawingml/2006/chartDrawing">
    <cdr:from>
      <cdr:x>0.60564</cdr:x>
      <cdr:y>0.78137</cdr:y>
    </cdr:from>
    <cdr:to>
      <cdr:x>0.66456</cdr:x>
      <cdr:y>0.82901</cdr:y>
    </cdr:to>
    <cdr:sp macro="" textlink="">
      <cdr:nvSpPr>
        <cdr:cNvPr id="16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2786449" y="7740849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42,0 %</a:t>
          </a:r>
        </a:p>
      </cdr:txBody>
    </cdr:sp>
  </cdr:relSizeAnchor>
  <cdr:relSizeAnchor xmlns:cdr="http://schemas.openxmlformats.org/drawingml/2006/chartDrawing">
    <cdr:from>
      <cdr:x>0.73463</cdr:x>
      <cdr:y>0.76826</cdr:y>
    </cdr:from>
    <cdr:to>
      <cdr:x>0.79356</cdr:x>
      <cdr:y>0.8159</cdr:y>
    </cdr:to>
    <cdr:sp macro="" textlink="">
      <cdr:nvSpPr>
        <cdr:cNvPr id="17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5509771" y="7610990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43,2 %</a:t>
          </a:r>
        </a:p>
      </cdr:txBody>
    </cdr:sp>
  </cdr:relSizeAnchor>
  <cdr:relSizeAnchor xmlns:cdr="http://schemas.openxmlformats.org/drawingml/2006/chartDrawing">
    <cdr:from>
      <cdr:x>0.86268</cdr:x>
      <cdr:y>0.74418</cdr:y>
    </cdr:from>
    <cdr:to>
      <cdr:x>0.92161</cdr:x>
      <cdr:y>0.79182</cdr:y>
    </cdr:to>
    <cdr:sp macro="" textlink="">
      <cdr:nvSpPr>
        <cdr:cNvPr id="18" name="TextovéPole 1">
          <a:extLst xmlns:a="http://schemas.openxmlformats.org/drawingml/2006/main">
            <a:ext uri="{FF2B5EF4-FFF2-40B4-BE49-F238E27FC236}">
              <a16:creationId xmlns:a16="http://schemas.microsoft.com/office/drawing/2014/main" id="{8E74203E-A673-4018-B828-848C71A6CAEB}"/>
            </a:ext>
          </a:extLst>
        </cdr:cNvPr>
        <cdr:cNvSpPr txBox="1"/>
      </cdr:nvSpPr>
      <cdr:spPr>
        <a:xfrm xmlns:a="http://schemas.openxmlformats.org/drawingml/2006/main">
          <a:off x="18213215" y="7372451"/>
          <a:ext cx="1244024" cy="4719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="horz" wrap="square" lIns="50800" tIns="50800" rIns="50800" bIns="50800" numCol="1" spcCol="3810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2438338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cs-CZ" sz="24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rPr>
            <a:t>44,7 %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4F8CC-479B-4B7A-876C-BF97BD9FB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</p:spPr>
        <p:txBody>
          <a:bodyPr anchor="b">
            <a:normAutofit/>
          </a:bodyPr>
          <a:lstStyle>
            <a:lvl1pPr>
              <a:defRPr sz="10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684DE-5848-4063-9EC0-DFB6BF04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6"/>
            <a:ext cx="21031200" cy="1527868"/>
          </a:xfrm>
        </p:spPr>
        <p:txBody>
          <a:bodyPr>
            <a:normAutofit/>
          </a:bodyPr>
          <a:lstStyle>
            <a:lvl1pPr marL="0" indent="0">
              <a:buNone/>
              <a:defRPr sz="4600">
                <a:solidFill>
                  <a:srgbClr val="4A4A4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DCF286-82BA-4A4A-83AA-61734EC6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C2C7E1-D379-444F-B333-F4BDD11F3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C711BC-1305-4DAE-B58E-DFFDBC15D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2FB8-D681-42A5-B41E-171E85C65BB6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Obrázek" descr="Obrázek">
            <a:extLst>
              <a:ext uri="{FF2B5EF4-FFF2-40B4-BE49-F238E27FC236}">
                <a16:creationId xmlns:a16="http://schemas.microsoft.com/office/drawing/2014/main" id="{6F56ABB9-72A2-4C8D-8BDA-8C4044A6D1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671" y="1913705"/>
            <a:ext cx="1844348" cy="769488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Zástupný text 2">
            <a:extLst>
              <a:ext uri="{FF2B5EF4-FFF2-40B4-BE49-F238E27FC236}">
                <a16:creationId xmlns:a16="http://schemas.microsoft.com/office/drawing/2014/main" id="{0D9D9BD3-3DD6-47C7-9451-CC48D758646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663700" y="10796793"/>
            <a:ext cx="21031200" cy="1527868"/>
          </a:xfrm>
        </p:spPr>
        <p:txBody>
          <a:bodyPr>
            <a:normAutofit/>
          </a:bodyPr>
          <a:lstStyle>
            <a:lvl1pPr marL="0" indent="0">
              <a:buNone/>
              <a:defRPr sz="2700">
                <a:solidFill>
                  <a:srgbClr val="4A4A4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5B9403C8-B026-2FD8-58E7-4D2C485A7A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6599" y="12414660"/>
            <a:ext cx="1808301" cy="1133475"/>
          </a:xfrm>
        </p:spPr>
        <p:txBody>
          <a:bodyPr>
            <a:noAutofit/>
          </a:bodyPr>
          <a:lstStyle>
            <a:lvl1pPr marL="50800" indent="0">
              <a:lnSpc>
                <a:spcPct val="100000"/>
              </a:lnSpc>
              <a:buFontTx/>
              <a:buNone/>
              <a:defRPr sz="1400" baseline="0"/>
            </a:lvl1pPr>
            <a:lvl2pPr marL="609600" indent="0">
              <a:lnSpc>
                <a:spcPct val="100000"/>
              </a:lnSpc>
              <a:buFontTx/>
              <a:buNone/>
              <a:defRPr sz="1400" baseline="0"/>
            </a:lvl2pPr>
            <a:lvl3pPr marL="1219200" indent="0">
              <a:lnSpc>
                <a:spcPct val="100000"/>
              </a:lnSpc>
              <a:buFontTx/>
              <a:buNone/>
              <a:defRPr sz="1400" baseline="0"/>
            </a:lvl3pPr>
            <a:lvl4pPr marL="1828800" indent="0">
              <a:lnSpc>
                <a:spcPct val="100000"/>
              </a:lnSpc>
              <a:buFontTx/>
              <a:buNone/>
              <a:defRPr sz="1400" baseline="0"/>
            </a:lvl4pPr>
            <a:lvl5pPr marL="2438400" indent="0">
              <a:lnSpc>
                <a:spcPct val="100000"/>
              </a:lnSpc>
              <a:buFontTx/>
              <a:buNone/>
              <a:defRPr sz="1400" baseline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99125865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DE10F-C618-4E88-B49A-03C981E1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1AA809-FB89-4124-914C-EAD12F29F7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181E87-F5EC-4C5F-A6D1-01716BEF52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06501" y="2726286"/>
            <a:ext cx="21970999" cy="947679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text 15">
            <a:extLst>
              <a:ext uri="{FF2B5EF4-FFF2-40B4-BE49-F238E27FC236}">
                <a16:creationId xmlns:a16="http://schemas.microsoft.com/office/drawing/2014/main" id="{215B5DCB-A966-C305-2E36-31E35D8D6C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6599" y="12414660"/>
            <a:ext cx="1808301" cy="1133475"/>
          </a:xfrm>
        </p:spPr>
        <p:txBody>
          <a:bodyPr>
            <a:noAutofit/>
          </a:bodyPr>
          <a:lstStyle>
            <a:lvl1pPr marL="50800" indent="0">
              <a:lnSpc>
                <a:spcPct val="100000"/>
              </a:lnSpc>
              <a:buFontTx/>
              <a:buNone/>
              <a:defRPr sz="1400" baseline="0"/>
            </a:lvl1pPr>
            <a:lvl2pPr marL="609600" indent="0">
              <a:lnSpc>
                <a:spcPct val="100000"/>
              </a:lnSpc>
              <a:buFontTx/>
              <a:buNone/>
              <a:defRPr sz="1400" baseline="0"/>
            </a:lvl2pPr>
            <a:lvl3pPr marL="1219200" indent="0">
              <a:lnSpc>
                <a:spcPct val="100000"/>
              </a:lnSpc>
              <a:buFontTx/>
              <a:buNone/>
              <a:defRPr sz="1400" baseline="0"/>
            </a:lvl3pPr>
            <a:lvl4pPr marL="1828800" indent="0">
              <a:lnSpc>
                <a:spcPct val="100000"/>
              </a:lnSpc>
              <a:buFontTx/>
              <a:buNone/>
              <a:defRPr sz="1400" baseline="0"/>
            </a:lvl4pPr>
            <a:lvl5pPr marL="2438400" indent="0">
              <a:lnSpc>
                <a:spcPct val="100000"/>
              </a:lnSpc>
              <a:buFontTx/>
              <a:buNone/>
              <a:defRPr sz="1400" baseline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72128942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0ACBF-D632-4FAC-A9E6-6732826B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8F8D35-B720-45A5-97B1-915C1CA7A4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16EBC61D-808D-474B-959F-5C6D65DAAE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98442" y="4431866"/>
            <a:ext cx="7231466" cy="4833465"/>
          </a:xfrm>
        </p:spPr>
        <p:txBody>
          <a:bodyPr anchor="t">
            <a:noAutofit/>
          </a:bodyPr>
          <a:lstStyle>
            <a:lvl1pPr marL="50800" indent="0">
              <a:buFont typeface="Arial" panose="020B0604020202020204" pitchFamily="34" charset="0"/>
              <a:buNone/>
              <a:defRPr sz="2800"/>
            </a:lvl1pPr>
            <a:lvl2pPr marL="609600" indent="0">
              <a:buFont typeface="Arial" panose="020B0604020202020204" pitchFamily="34" charset="0"/>
              <a:buNone/>
              <a:defRPr sz="3200"/>
            </a:lvl2pPr>
            <a:lvl3pPr marL="1219200" indent="0">
              <a:buFont typeface="Arial" panose="020B0604020202020204" pitchFamily="34" charset="0"/>
              <a:buNone/>
              <a:defRPr sz="3200"/>
            </a:lvl3pPr>
            <a:lvl4pPr marL="1828800" indent="0">
              <a:buFont typeface="Arial" panose="020B0604020202020204" pitchFamily="34" charset="0"/>
              <a:buNone/>
              <a:defRPr sz="3200"/>
            </a:lvl4pPr>
            <a:lvl5pPr marL="2438400" indent="0">
              <a:buFont typeface="Arial" panose="020B0604020202020204" pitchFamily="34" charset="0"/>
              <a:buNone/>
              <a:defRPr sz="3200"/>
            </a:lvl5pPr>
          </a:lstStyle>
          <a:p>
            <a:pPr lvl="0"/>
            <a:r>
              <a:rPr lang="cs-CZ" dirty="0"/>
              <a:t>Máme silný a nezaměnitelný vizuální styl, který můžeme využít v sociálních médiích zaměřených na vizuální stránku. V sociálních médiích bychom měli se sdělením a vizuálem pracovat kreativně. </a:t>
            </a: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03816CB7-02ED-4564-8007-E5482A089CB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06500" y="4431866"/>
            <a:ext cx="5389529" cy="5170575"/>
          </a:xfrm>
        </p:spPr>
        <p:txBody>
          <a:bodyPr/>
          <a:lstStyle>
            <a:lvl1pPr marL="50800" indent="0">
              <a:buNone/>
              <a:defRPr/>
            </a:lvl1pPr>
          </a:lstStyle>
          <a:p>
            <a:pPr lvl="0"/>
            <a:endParaRPr lang="cs-CZ" dirty="0"/>
          </a:p>
        </p:txBody>
      </p:sp>
      <p:sp>
        <p:nvSpPr>
          <p:cNvPr id="15" name="Zástupný obsah 13">
            <a:extLst>
              <a:ext uri="{FF2B5EF4-FFF2-40B4-BE49-F238E27FC236}">
                <a16:creationId xmlns:a16="http://schemas.microsoft.com/office/drawing/2014/main" id="{527CE31A-FCB2-4348-A129-406F7666D1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02471" y="4431865"/>
            <a:ext cx="5389529" cy="5170575"/>
          </a:xfrm>
        </p:spPr>
        <p:txBody>
          <a:bodyPr/>
          <a:lstStyle>
            <a:lvl1pPr marL="50800" indent="0">
              <a:buNone/>
              <a:defRPr/>
            </a:lvl1pPr>
          </a:lstStyle>
          <a:p>
            <a:pPr lvl="0"/>
            <a:endParaRPr lang="cs-CZ" dirty="0"/>
          </a:p>
        </p:txBody>
      </p:sp>
      <p:sp>
        <p:nvSpPr>
          <p:cNvPr id="5" name="Zástupný text 15">
            <a:extLst>
              <a:ext uri="{FF2B5EF4-FFF2-40B4-BE49-F238E27FC236}">
                <a16:creationId xmlns:a16="http://schemas.microsoft.com/office/drawing/2014/main" id="{1BD2FD5D-C604-A0ED-3CA4-2867FE0533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6599" y="12414660"/>
            <a:ext cx="1808301" cy="1133475"/>
          </a:xfrm>
        </p:spPr>
        <p:txBody>
          <a:bodyPr>
            <a:noAutofit/>
          </a:bodyPr>
          <a:lstStyle>
            <a:lvl1pPr marL="50800" indent="0">
              <a:lnSpc>
                <a:spcPct val="100000"/>
              </a:lnSpc>
              <a:buFontTx/>
              <a:buNone/>
              <a:defRPr sz="1400" baseline="0"/>
            </a:lvl1pPr>
            <a:lvl2pPr marL="609600" indent="0">
              <a:lnSpc>
                <a:spcPct val="100000"/>
              </a:lnSpc>
              <a:buFontTx/>
              <a:buNone/>
              <a:defRPr sz="1400" baseline="0"/>
            </a:lvl2pPr>
            <a:lvl3pPr marL="1219200" indent="0">
              <a:lnSpc>
                <a:spcPct val="100000"/>
              </a:lnSpc>
              <a:buFontTx/>
              <a:buNone/>
              <a:defRPr sz="1400" baseline="0"/>
            </a:lvl3pPr>
            <a:lvl4pPr marL="1828800" indent="0">
              <a:lnSpc>
                <a:spcPct val="100000"/>
              </a:lnSpc>
              <a:buFontTx/>
              <a:buNone/>
              <a:defRPr sz="1400" baseline="0"/>
            </a:lvl4pPr>
            <a:lvl5pPr marL="2438400" indent="0">
              <a:lnSpc>
                <a:spcPct val="100000"/>
              </a:lnSpc>
              <a:buFontTx/>
              <a:buNone/>
              <a:defRPr sz="1400" baseline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40722837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0ACBF-D632-4FAC-A9E6-6732826B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8F8D35-B720-45A5-97B1-915C1CA7A4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03816CB7-02ED-4564-8007-E5482A089CB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3562096" y="4347280"/>
            <a:ext cx="5389529" cy="5170575"/>
          </a:xfrm>
        </p:spPr>
        <p:txBody>
          <a:bodyPr>
            <a:normAutofit/>
          </a:bodyPr>
          <a:lstStyle>
            <a:lvl1pPr marL="50800" indent="0">
              <a:buNone/>
              <a:defRPr sz="2800"/>
            </a:lvl1pPr>
          </a:lstStyle>
          <a:p>
            <a:pPr lvl="0"/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A4CDD8-F284-4CA2-8516-39B2DA2A45B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06500" y="4198142"/>
            <a:ext cx="10092199" cy="5319713"/>
          </a:xfrm>
        </p:spPr>
        <p:txBody>
          <a:bodyPr>
            <a:normAutofit/>
          </a:bodyPr>
          <a:lstStyle>
            <a:lvl1pPr marL="508000" indent="-457200">
              <a:buFontTx/>
              <a:buBlip>
                <a:blip r:embed="rId2"/>
              </a:buBlip>
              <a:defRPr sz="2800">
                <a:latin typeface="Inter" panose="02000503000000020004" pitchFamily="2" charset="0"/>
                <a:ea typeface="Inter" panose="02000503000000020004" pitchFamily="2" charset="0"/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marL="50800" marR="0" lvl="0" indent="0" algn="l" defTabSz="2438338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81000"/>
              <a:buFontTx/>
              <a:buNone/>
              <a:tabLst/>
              <a:defRPr/>
            </a:pPr>
            <a:r>
              <a:rPr lang="cs-CZ" sz="2800" dirty="0">
                <a:solidFill>
                  <a:srgbClr val="4A4A4D"/>
                </a:solidFill>
                <a:latin typeface="Inter" panose="02000503000000020004" pitchFamily="2" charset="0"/>
                <a:ea typeface="Inter" panose="02000503000000020004" pitchFamily="2" charset="0"/>
                <a:sym typeface="Inter Regular"/>
              </a:rPr>
              <a:t>Text můžeme v prezentaci umístit vedle obrázku vpravo nebo vlevo.</a:t>
            </a:r>
          </a:p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text 15">
            <a:extLst>
              <a:ext uri="{FF2B5EF4-FFF2-40B4-BE49-F238E27FC236}">
                <a16:creationId xmlns:a16="http://schemas.microsoft.com/office/drawing/2014/main" id="{9CB33EA5-7F83-0800-F6E3-EFDC2A0D21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6599" y="12414660"/>
            <a:ext cx="1808301" cy="1133475"/>
          </a:xfrm>
        </p:spPr>
        <p:txBody>
          <a:bodyPr>
            <a:noAutofit/>
          </a:bodyPr>
          <a:lstStyle>
            <a:lvl1pPr marL="50800" indent="0">
              <a:lnSpc>
                <a:spcPct val="100000"/>
              </a:lnSpc>
              <a:buFontTx/>
              <a:buNone/>
              <a:defRPr sz="1400" baseline="0"/>
            </a:lvl1pPr>
            <a:lvl2pPr marL="609600" indent="0">
              <a:lnSpc>
                <a:spcPct val="100000"/>
              </a:lnSpc>
              <a:buFontTx/>
              <a:buNone/>
              <a:defRPr sz="1400" baseline="0"/>
            </a:lvl2pPr>
            <a:lvl3pPr marL="1219200" indent="0">
              <a:lnSpc>
                <a:spcPct val="100000"/>
              </a:lnSpc>
              <a:buFontTx/>
              <a:buNone/>
              <a:defRPr sz="1400" baseline="0"/>
            </a:lvl3pPr>
            <a:lvl4pPr marL="1828800" indent="0">
              <a:lnSpc>
                <a:spcPct val="100000"/>
              </a:lnSpc>
              <a:buFontTx/>
              <a:buNone/>
              <a:defRPr sz="1400" baseline="0"/>
            </a:lvl4pPr>
            <a:lvl5pPr marL="2438400" indent="0">
              <a:lnSpc>
                <a:spcPct val="100000"/>
              </a:lnSpc>
              <a:buFontTx/>
              <a:buNone/>
              <a:defRPr sz="1400" baseline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2490440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0ACBF-D632-4FAC-A9E6-6732826B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8F8D35-B720-45A5-97B1-915C1CA7A4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03816CB7-02ED-4564-8007-E5482A089CB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06500" y="4272712"/>
            <a:ext cx="5389529" cy="5170575"/>
          </a:xfrm>
        </p:spPr>
        <p:txBody>
          <a:bodyPr/>
          <a:lstStyle>
            <a:lvl1pPr marL="50800" indent="0">
              <a:buNone/>
              <a:defRPr/>
            </a:lvl1pPr>
          </a:lstStyle>
          <a:p>
            <a:pPr lvl="0"/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A4CDD8-F284-4CA2-8516-39B2DA2A45B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859152" y="4198142"/>
            <a:ext cx="10092199" cy="5319713"/>
          </a:xfrm>
        </p:spPr>
        <p:txBody>
          <a:bodyPr>
            <a:normAutofit/>
          </a:bodyPr>
          <a:lstStyle>
            <a:lvl1pPr marL="508000" indent="-457200">
              <a:buFontTx/>
              <a:buBlip>
                <a:blip r:embed="rId2"/>
              </a:buBlip>
              <a:defRPr sz="2800">
                <a:latin typeface="Inter" panose="02000503000000020004" pitchFamily="2" charset="0"/>
                <a:ea typeface="Inter" panose="02000503000000020004" pitchFamily="2" charset="0"/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marL="50800" marR="0" lvl="0" indent="0" algn="l" defTabSz="2438338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81000"/>
              <a:buFontTx/>
              <a:buNone/>
              <a:tabLst/>
              <a:defRPr/>
            </a:pPr>
            <a:r>
              <a:rPr lang="cs-CZ" sz="2800" dirty="0">
                <a:solidFill>
                  <a:srgbClr val="4A4A4D"/>
                </a:solidFill>
                <a:latin typeface="Inter" panose="02000503000000020004" pitchFamily="2" charset="0"/>
                <a:ea typeface="Inter" panose="02000503000000020004" pitchFamily="2" charset="0"/>
                <a:sym typeface="Inter Regular"/>
              </a:rPr>
              <a:t>Text můžeme v prezentaci umístit vedle obrázku vpravo nebo vlevo.</a:t>
            </a:r>
          </a:p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text 15">
            <a:extLst>
              <a:ext uri="{FF2B5EF4-FFF2-40B4-BE49-F238E27FC236}">
                <a16:creationId xmlns:a16="http://schemas.microsoft.com/office/drawing/2014/main" id="{8CF51721-A42D-5B49-F44B-55C35F1D50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6599" y="12414660"/>
            <a:ext cx="1808301" cy="1133475"/>
          </a:xfrm>
        </p:spPr>
        <p:txBody>
          <a:bodyPr>
            <a:noAutofit/>
          </a:bodyPr>
          <a:lstStyle>
            <a:lvl1pPr marL="50800" indent="0">
              <a:lnSpc>
                <a:spcPct val="100000"/>
              </a:lnSpc>
              <a:buFontTx/>
              <a:buNone/>
              <a:defRPr sz="1400" baseline="0"/>
            </a:lvl1pPr>
            <a:lvl2pPr marL="609600" indent="0">
              <a:lnSpc>
                <a:spcPct val="100000"/>
              </a:lnSpc>
              <a:buFontTx/>
              <a:buNone/>
              <a:defRPr sz="1400" baseline="0"/>
            </a:lvl2pPr>
            <a:lvl3pPr marL="1219200" indent="0">
              <a:lnSpc>
                <a:spcPct val="100000"/>
              </a:lnSpc>
              <a:buFontTx/>
              <a:buNone/>
              <a:defRPr sz="1400" baseline="0"/>
            </a:lvl3pPr>
            <a:lvl4pPr marL="1828800" indent="0">
              <a:lnSpc>
                <a:spcPct val="100000"/>
              </a:lnSpc>
              <a:buFontTx/>
              <a:buNone/>
              <a:defRPr sz="1400" baseline="0"/>
            </a:lvl4pPr>
            <a:lvl5pPr marL="2438400" indent="0">
              <a:lnSpc>
                <a:spcPct val="100000"/>
              </a:lnSpc>
              <a:buFontTx/>
              <a:buNone/>
              <a:defRPr sz="1400" baseline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09615220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F99CD-A4DC-462E-8165-664DCCD8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A753EC-7A23-4664-AB38-BAC3DBE244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text 15">
            <a:extLst>
              <a:ext uri="{FF2B5EF4-FFF2-40B4-BE49-F238E27FC236}">
                <a16:creationId xmlns:a16="http://schemas.microsoft.com/office/drawing/2014/main" id="{D7449A82-A32F-E8C5-A1D3-4E7DB9E038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6599" y="12414660"/>
            <a:ext cx="1808301" cy="1133475"/>
          </a:xfrm>
        </p:spPr>
        <p:txBody>
          <a:bodyPr>
            <a:noAutofit/>
          </a:bodyPr>
          <a:lstStyle>
            <a:lvl1pPr marL="50800" indent="0">
              <a:lnSpc>
                <a:spcPct val="100000"/>
              </a:lnSpc>
              <a:buFontTx/>
              <a:buNone/>
              <a:defRPr sz="1400" baseline="0"/>
            </a:lvl1pPr>
            <a:lvl2pPr marL="609600" indent="0">
              <a:lnSpc>
                <a:spcPct val="100000"/>
              </a:lnSpc>
              <a:buFontTx/>
              <a:buNone/>
              <a:defRPr sz="1400" baseline="0"/>
            </a:lvl2pPr>
            <a:lvl3pPr marL="1219200" indent="0">
              <a:lnSpc>
                <a:spcPct val="100000"/>
              </a:lnSpc>
              <a:buFontTx/>
              <a:buNone/>
              <a:defRPr sz="1400" baseline="0"/>
            </a:lvl3pPr>
            <a:lvl4pPr marL="1828800" indent="0">
              <a:lnSpc>
                <a:spcPct val="100000"/>
              </a:lnSpc>
              <a:buFontTx/>
              <a:buNone/>
              <a:defRPr sz="1400" baseline="0"/>
            </a:lvl4pPr>
            <a:lvl5pPr marL="2438400" indent="0">
              <a:lnSpc>
                <a:spcPct val="100000"/>
              </a:lnSpc>
              <a:buFontTx/>
              <a:buNone/>
              <a:defRPr sz="1400" baseline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16965662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54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96467" y="669503"/>
            <a:ext cx="21111130" cy="1778610"/>
          </a:xfrm>
        </p:spPr>
        <p:txBody>
          <a:bodyPr anchor="t">
            <a:normAutofit/>
          </a:bodyPr>
          <a:lstStyle>
            <a:lvl1pPr>
              <a:defRPr sz="4456" b="1" cap="all" baseline="0"/>
            </a:lvl1pPr>
          </a:lstStyle>
          <a:p>
            <a:r>
              <a:rPr lang="cs-CZ" dirty="0"/>
              <a:t>Zde napište nadpis </a:t>
            </a:r>
            <a:r>
              <a:rPr lang="cs-CZ" dirty="0" err="1"/>
              <a:t>slidu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147240" y="12924862"/>
            <a:ext cx="509755" cy="518091"/>
          </a:xfrm>
        </p:spPr>
        <p:txBody>
          <a:bodyPr/>
          <a:lstStyle/>
          <a:p>
            <a:fld id="{7CAFE06B-84BC-9F45-85D7-AD45A3C26E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676398" y="2920374"/>
            <a:ext cx="21031200" cy="1017069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4456" b="1">
                <a:solidFill>
                  <a:srgbClr val="E93212"/>
                </a:solidFill>
              </a:defRPr>
            </a:lvl1pPr>
          </a:lstStyle>
          <a:p>
            <a:pPr lvl="0"/>
            <a:r>
              <a:rPr lang="cs-CZ" dirty="0"/>
              <a:t>Zde napište pod nadpis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3035" y="12542154"/>
            <a:ext cx="2038966" cy="939648"/>
          </a:xfrm>
          <a:prstGeom prst="rect">
            <a:avLst/>
          </a:prstGeom>
        </p:spPr>
      </p:pic>
      <p:sp>
        <p:nvSpPr>
          <p:cNvPr id="8" name="Zástupný symbol pro obsah 7"/>
          <p:cNvSpPr>
            <a:spLocks noGrp="1"/>
          </p:cNvSpPr>
          <p:nvPr>
            <p:ph sz="quarter" idx="14"/>
          </p:nvPr>
        </p:nvSpPr>
        <p:spPr>
          <a:xfrm>
            <a:off x="1676402" y="4362339"/>
            <a:ext cx="21031196" cy="8013529"/>
          </a:xfrm>
        </p:spPr>
        <p:txBody>
          <a:bodyPr/>
          <a:lstStyle>
            <a:lvl1pPr>
              <a:buClr>
                <a:srgbClr val="E63212"/>
              </a:buClr>
              <a:defRPr/>
            </a:lvl1pPr>
            <a:lvl2pPr>
              <a:buClr>
                <a:srgbClr val="E63212"/>
              </a:buClr>
              <a:defRPr/>
            </a:lvl2pPr>
            <a:lvl3pPr>
              <a:buClr>
                <a:srgbClr val="E63212"/>
              </a:buClr>
              <a:defRPr/>
            </a:lvl3pPr>
            <a:lvl4pPr>
              <a:buClr>
                <a:srgbClr val="E63212"/>
              </a:buClr>
              <a:defRPr/>
            </a:lvl4pPr>
            <a:lvl5pPr>
              <a:buClr>
                <a:srgbClr val="E6321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504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lang="cs-CZ" dirty="0"/>
              <a:t>Název snímku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39AEE6-9148-4C87-B69E-B562EF3B9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501100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Číslo snímku">
            <a:extLst>
              <a:ext uri="{FF2B5EF4-FFF2-40B4-BE49-F238E27FC236}">
                <a16:creationId xmlns:a16="http://schemas.microsoft.com/office/drawing/2014/main" id="{46DD3E82-CC39-40D1-A3E4-20F49D29AE7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2714985" y="12419417"/>
            <a:ext cx="599524" cy="5180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kumimoji="0" sz="2700" b="0" i="0" u="none" strike="noStrike" cap="none" spc="0" normalizeH="0" baseline="0">
                <a:ln>
                  <a:noFill/>
                </a:ln>
                <a:solidFill>
                  <a:srgbClr val="D22D0F"/>
                </a:solidFill>
                <a:effectLst/>
                <a:uFillTx/>
                <a:latin typeface="Inter Bold"/>
                <a:ea typeface="Inter Bold"/>
                <a:cs typeface="Inter Bold"/>
                <a:sym typeface="Inter Bold"/>
              </a:defRPr>
            </a:lvl1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17" name="Seskupit">
            <a:extLst>
              <a:ext uri="{FF2B5EF4-FFF2-40B4-BE49-F238E27FC236}">
                <a16:creationId xmlns:a16="http://schemas.microsoft.com/office/drawing/2014/main" id="{26CC8A9C-FFB0-4A08-A5BE-70E53E921751}"/>
              </a:ext>
            </a:extLst>
          </p:cNvPr>
          <p:cNvGrpSpPr/>
          <p:nvPr userDrawn="1"/>
        </p:nvGrpSpPr>
        <p:grpSpPr>
          <a:xfrm>
            <a:off x="20821459" y="12359239"/>
            <a:ext cx="2757575" cy="629455"/>
            <a:chOff x="0" y="-1"/>
            <a:chExt cx="2757574" cy="629453"/>
          </a:xfrm>
        </p:grpSpPr>
        <p:sp>
          <p:nvSpPr>
            <p:cNvPr id="19" name="SPACE">
              <a:extLst>
                <a:ext uri="{FF2B5EF4-FFF2-40B4-BE49-F238E27FC236}">
                  <a16:creationId xmlns:a16="http://schemas.microsoft.com/office/drawing/2014/main" id="{E6B3587E-C233-49BE-B86E-1374E9C364E5}"/>
                </a:ext>
              </a:extLst>
            </p:cNvPr>
            <p:cNvSpPr txBox="1"/>
            <p:nvPr/>
          </p:nvSpPr>
          <p:spPr>
            <a:xfrm>
              <a:off x="0" y="-1"/>
              <a:ext cx="626549" cy="292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1200">
                  <a:solidFill>
                    <a:srgbClr val="FFFFFF"/>
                  </a:solidFill>
                  <a:latin typeface="Inter"/>
                  <a:ea typeface="Inter"/>
                  <a:cs typeface="Inter"/>
                  <a:sym typeface="Inter Medium"/>
                </a:defRPr>
              </a:lvl1pPr>
            </a:lstStyle>
            <a:p>
              <a:r>
                <a:t>SPACE</a:t>
              </a:r>
            </a:p>
          </p:txBody>
        </p:sp>
        <p:sp>
          <p:nvSpPr>
            <p:cNvPr id="20" name="Čára">
              <a:extLst>
                <a:ext uri="{FF2B5EF4-FFF2-40B4-BE49-F238E27FC236}">
                  <a16:creationId xmlns:a16="http://schemas.microsoft.com/office/drawing/2014/main" id="{71A39524-78E3-406F-9F79-0DB791618233}"/>
                </a:ext>
              </a:extLst>
            </p:cNvPr>
            <p:cNvSpPr/>
            <p:nvPr/>
          </p:nvSpPr>
          <p:spPr>
            <a:xfrm flipV="1">
              <a:off x="49891" y="9428"/>
              <a:ext cx="1" cy="620024"/>
            </a:xfrm>
            <a:prstGeom prst="line">
              <a:avLst/>
            </a:prstGeom>
            <a:noFill/>
            <a:ln w="25400" cap="flat">
              <a:solidFill>
                <a:srgbClr val="4A4A4D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21" name="SPACE">
              <a:extLst>
                <a:ext uri="{FF2B5EF4-FFF2-40B4-BE49-F238E27FC236}">
                  <a16:creationId xmlns:a16="http://schemas.microsoft.com/office/drawing/2014/main" id="{0AB3C3B7-6333-4A76-92C0-399AC94CEDDA}"/>
                </a:ext>
              </a:extLst>
            </p:cNvPr>
            <p:cNvSpPr txBox="1"/>
            <p:nvPr/>
          </p:nvSpPr>
          <p:spPr>
            <a:xfrm>
              <a:off x="2131024" y="-1"/>
              <a:ext cx="626550" cy="292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1200">
                  <a:solidFill>
                    <a:srgbClr val="FFFFFF"/>
                  </a:solidFill>
                  <a:latin typeface="Inter"/>
                  <a:ea typeface="Inter"/>
                  <a:cs typeface="Inter"/>
                  <a:sym typeface="Inter Medium"/>
                </a:defRPr>
              </a:lvl1pPr>
            </a:lstStyle>
            <a:p>
              <a:r>
                <a:t>SPACE</a:t>
              </a:r>
            </a:p>
          </p:txBody>
        </p:sp>
        <p:sp>
          <p:nvSpPr>
            <p:cNvPr id="22" name="Čára">
              <a:extLst>
                <a:ext uri="{FF2B5EF4-FFF2-40B4-BE49-F238E27FC236}">
                  <a16:creationId xmlns:a16="http://schemas.microsoft.com/office/drawing/2014/main" id="{E26816E2-04F2-4288-9662-55FAAC770DCD}"/>
                </a:ext>
              </a:extLst>
            </p:cNvPr>
            <p:cNvSpPr/>
            <p:nvPr/>
          </p:nvSpPr>
          <p:spPr>
            <a:xfrm flipV="1">
              <a:off x="2673121" y="9428"/>
              <a:ext cx="1" cy="620024"/>
            </a:xfrm>
            <a:prstGeom prst="line">
              <a:avLst/>
            </a:prstGeom>
            <a:noFill/>
            <a:ln w="12700" cap="flat">
              <a:solidFill>
                <a:srgbClr val="4A4A4D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0" r:id="rId3"/>
    <p:sldLayoutId id="2147483682" r:id="rId4"/>
    <p:sldLayoutId id="2147483683" r:id="rId5"/>
    <p:sldLayoutId id="2147483684" r:id="rId6"/>
    <p:sldLayoutId id="2147483689" r:id="rId7"/>
  </p:sldLayoutIdLst>
  <p:transition spd="med"/>
  <p:hf hdr="0" ftr="0" dt="0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all" spc="-170" baseline="0">
          <a:solidFill>
            <a:srgbClr val="D22D0F"/>
          </a:solidFill>
          <a:uFillTx/>
          <a:latin typeface="Inter Bold" panose="02000503000000020004" pitchFamily="2" charset="0"/>
          <a:ea typeface="Inter Bold" panose="02000503000000020004" pitchFamily="2" charset="0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736600" marR="0" indent="-685800" algn="l" defTabSz="2438338" rtl="0" eaLnBrk="1" fontAlgn="auto" latinLnBrk="0" hangingPunct="0">
        <a:lnSpc>
          <a:spcPct val="150000"/>
        </a:lnSpc>
        <a:spcBef>
          <a:spcPts val="0"/>
        </a:spcBef>
        <a:spcAft>
          <a:spcPts val="0"/>
        </a:spcAft>
        <a:buClrTx/>
        <a:buSzPct val="81000"/>
        <a:buFontTx/>
        <a:buBlip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</a:buBlip>
        <a:tabLst/>
        <a:defRPr sz="4600" b="0" i="0" u="none" strike="noStrike" cap="none" spc="0" baseline="0">
          <a:solidFill>
            <a:srgbClr val="4A4A4D"/>
          </a:solidFill>
          <a:uFillTx/>
          <a:latin typeface="Inter Regular" panose="02000503000000020004" pitchFamily="2" charset="0"/>
          <a:ea typeface="Inter Regular" panose="02000503000000020004" pitchFamily="2" charset="0"/>
          <a:cs typeface="+mn-cs"/>
          <a:sym typeface="Inter Regular"/>
        </a:defRPr>
      </a:lvl1pPr>
      <a:lvl2pPr marL="1219200" marR="0" indent="-6096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81000"/>
        <a:buFontTx/>
        <a:buBlip>
          <a:blip r:embed="rId11"/>
        </a:buBlip>
        <a:tabLst/>
        <a:defRPr lang="cs-CZ" sz="4600" b="0" i="0" u="none" strike="noStrike" cap="none" spc="0" baseline="0" dirty="0" smtClean="0">
          <a:solidFill>
            <a:srgbClr val="4A4A4D"/>
          </a:solidFill>
          <a:uFillTx/>
          <a:latin typeface="Inter Regular" panose="02000503000000020004" pitchFamily="2" charset="0"/>
          <a:ea typeface="Inter Regular" panose="02000503000000020004" pitchFamily="2" charset="0"/>
          <a:cs typeface="+mn-cs"/>
          <a:sym typeface="Inter Regular"/>
        </a:defRPr>
      </a:lvl2pPr>
      <a:lvl3pPr marL="1828800" marR="0" indent="-6096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81000"/>
        <a:buFontTx/>
        <a:buBlip>
          <a:blip r:embed="rId11"/>
        </a:buBlip>
        <a:tabLst/>
        <a:defRPr sz="4600" b="0" i="0" u="none" strike="noStrike" cap="none" spc="0" baseline="0">
          <a:solidFill>
            <a:srgbClr val="4A4A4D"/>
          </a:solidFill>
          <a:uFillTx/>
          <a:latin typeface="Inter Regular" panose="02000503000000020004" pitchFamily="2" charset="0"/>
          <a:ea typeface="Inter Regular" panose="02000503000000020004" pitchFamily="2" charset="0"/>
          <a:cs typeface="+mn-cs"/>
          <a:sym typeface="Helvetica Neue"/>
        </a:defRPr>
      </a:lvl3pPr>
      <a:lvl4pPr marL="2438400" marR="0" indent="-6096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81000"/>
        <a:buFontTx/>
        <a:buBlip>
          <a:blip r:embed="rId11"/>
        </a:buBlip>
        <a:tabLst/>
        <a:defRPr sz="4600" b="0" i="0" u="none" strike="noStrike" cap="none" spc="0" baseline="0">
          <a:solidFill>
            <a:srgbClr val="4A4A4D"/>
          </a:solidFill>
          <a:uFillTx/>
          <a:latin typeface="Inter Regular" panose="02000503000000020004" pitchFamily="2" charset="0"/>
          <a:ea typeface="Inter Regular" panose="02000503000000020004" pitchFamily="2" charset="0"/>
          <a:cs typeface="+mn-cs"/>
          <a:sym typeface="Helvetica Neue"/>
        </a:defRPr>
      </a:lvl4pPr>
      <a:lvl5pPr marL="3048000" marR="0" indent="-6096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81000"/>
        <a:buFontTx/>
        <a:buBlip>
          <a:blip r:embed="rId11"/>
        </a:buBlip>
        <a:tabLst/>
        <a:defRPr sz="4600" b="0" i="0" u="none" strike="noStrike" cap="none" spc="0" baseline="0">
          <a:solidFill>
            <a:srgbClr val="4A4A4D"/>
          </a:solidFill>
          <a:uFillTx/>
          <a:latin typeface="Inter Regular" panose="02000503000000020004" pitchFamily="2" charset="0"/>
          <a:ea typeface="Inter Regular" panose="02000503000000020004" pitchFamily="2" charset="0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FD65E-ACCE-4176-BAF8-328B96C4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444" y="4544258"/>
            <a:ext cx="17244318" cy="299485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7003" dirty="0"/>
              <a:t>Perspektivy financování zdravotní péče v ČR</a:t>
            </a:r>
            <a:br>
              <a:rPr lang="cs-CZ" sz="7003" dirty="0"/>
            </a:br>
            <a:br>
              <a:rPr lang="cs-CZ" dirty="0"/>
            </a:br>
            <a:r>
              <a:rPr lang="cs-CZ" dirty="0"/>
              <a:t>Dlouhodobá udržitelnost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Praha</a:t>
            </a:r>
            <a:br>
              <a:rPr lang="cs-CZ" dirty="0"/>
            </a:br>
            <a:r>
              <a:rPr lang="cs-CZ" dirty="0"/>
              <a:t>4. </a:t>
            </a:r>
            <a:r>
              <a:rPr lang="cs-CZ"/>
              <a:t>11</a:t>
            </a:r>
            <a:r>
              <a:rPr lang="cs-CZ" dirty="0"/>
              <a:t>. 2023</a:t>
            </a:r>
          </a:p>
        </p:txBody>
      </p:sp>
    </p:spTree>
    <p:extLst>
      <p:ext uri="{BB962C8B-B14F-4D97-AF65-F5344CB8AC3E}">
        <p14:creationId xmlns:p14="http://schemas.microsoft.com/office/powerpoint/2010/main" val="291664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A43C3-5C7E-4615-8B37-CF2753F1E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747" y="1079500"/>
            <a:ext cx="21971000" cy="143316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Tvorba sítě - Centralizace specializované péče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4607D9-B4C8-4B35-BAC2-5CC1971538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7FA266-A833-46CB-820E-1DE1515FA0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06500" y="3371665"/>
            <a:ext cx="15358208" cy="9042995"/>
          </a:xfrm>
        </p:spPr>
        <p:txBody>
          <a:bodyPr/>
          <a:lstStyle/>
          <a:p>
            <a:r>
              <a:rPr lang="cs-CZ" sz="4400" dirty="0"/>
              <a:t>Centralizace vysoce nákladné techniky a zvýšení doby provozu této techniky min. na 2 směny</a:t>
            </a:r>
          </a:p>
          <a:p>
            <a:r>
              <a:rPr lang="cs-CZ" sz="4400" dirty="0"/>
              <a:t>Komplexní onkologická centra a ostatní vysoce specializovaná centra</a:t>
            </a:r>
          </a:p>
          <a:p>
            <a:r>
              <a:rPr lang="cs-CZ" sz="4400" dirty="0"/>
              <a:t>Výhody poměru fixních a osobních nákladů na časovou jednotku</a:t>
            </a:r>
          </a:p>
          <a:p>
            <a:r>
              <a:rPr lang="cs-CZ" sz="4400" dirty="0"/>
              <a:t>Výhodnější podmínky nákupu spotřebního materiálu</a:t>
            </a:r>
          </a:p>
          <a:p>
            <a:r>
              <a:rPr lang="cs-CZ" sz="4400" dirty="0"/>
              <a:t>Podmínka zajištění časové a místní dostupnosti</a:t>
            </a:r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8A171699-1817-4AA9-9E82-BA8801135C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91634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D2976-701E-4E5E-8610-5D5A1A596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Změna systému úhrad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074356-F52C-4D00-95B2-4A3AC54F9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9F4FCFA-BAA8-4DFA-875D-B77CA60752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48789" y="3125480"/>
            <a:ext cx="17707425" cy="10010228"/>
          </a:xfrm>
        </p:spPr>
        <p:txBody>
          <a:bodyPr>
            <a:normAutofit/>
          </a:bodyPr>
          <a:lstStyle/>
          <a:p>
            <a:r>
              <a:rPr lang="cs-CZ" sz="4400" dirty="0"/>
              <a:t>Balíčková úhrada s měřitelným cílem kvality – </a:t>
            </a:r>
            <a:r>
              <a:rPr lang="cs-CZ" sz="4400" dirty="0" err="1"/>
              <a:t>Bundled</a:t>
            </a:r>
            <a:r>
              <a:rPr lang="cs-CZ" sz="4400" dirty="0"/>
              <a:t> </a:t>
            </a:r>
            <a:r>
              <a:rPr lang="cs-CZ" sz="4400" dirty="0" err="1"/>
              <a:t>payments</a:t>
            </a:r>
            <a:endParaRPr lang="cs-CZ" sz="4400" dirty="0"/>
          </a:p>
          <a:p>
            <a:r>
              <a:rPr lang="cs-CZ" sz="4400" dirty="0"/>
              <a:t>Mimořádně nákladná léčiva  - úhrada pouze při prokázání účinku léčby</a:t>
            </a:r>
          </a:p>
          <a:p>
            <a:r>
              <a:rPr lang="cs-CZ" sz="4400" dirty="0"/>
              <a:t>Risk </a:t>
            </a:r>
            <a:r>
              <a:rPr lang="cs-CZ" sz="4400" dirty="0" err="1"/>
              <a:t>sharingové</a:t>
            </a:r>
            <a:r>
              <a:rPr lang="cs-CZ" sz="4400" dirty="0"/>
              <a:t> modely úhrady mezi plátci a poskytovateli</a:t>
            </a:r>
          </a:p>
          <a:p>
            <a:r>
              <a:rPr lang="cs-CZ" sz="4400" dirty="0"/>
              <a:t>Přímý nákup péče poskytovatelem včetně části komplementu</a:t>
            </a:r>
          </a:p>
          <a:p>
            <a:r>
              <a:rPr lang="cs-CZ" sz="4400" dirty="0"/>
              <a:t>Úhradové mechanismy s cílem na kvalitu a garanci záruky výkonu</a:t>
            </a:r>
          </a:p>
          <a:p>
            <a:r>
              <a:rPr lang="cs-CZ" sz="4400" dirty="0"/>
              <a:t>Přímý nákup péče včetně léčivých přípravků</a:t>
            </a:r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478503D-8097-4697-948D-4DF6285E1B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54534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25B6A-DA2D-4851-B95F-7786DEA07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Posílení role primární péče - Řízená péče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0F9F9D-40AD-463B-AA02-3C22FF97D7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173AE8-2303-49FC-90E4-18EF909EDC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06500" y="3107896"/>
            <a:ext cx="17081500" cy="9060658"/>
          </a:xfrm>
        </p:spPr>
        <p:txBody>
          <a:bodyPr/>
          <a:lstStyle/>
          <a:p>
            <a:r>
              <a:rPr lang="cs-CZ" sz="4400" dirty="0"/>
              <a:t>Úhradové modely zacílené na organizaci péče přes primární péči</a:t>
            </a:r>
          </a:p>
          <a:p>
            <a:r>
              <a:rPr lang="cs-CZ" sz="4400" dirty="0"/>
              <a:t>Sdružené úhrady za diagnózu v řízení primární péčí a spolupráce specialistů a komplementu</a:t>
            </a:r>
          </a:p>
          <a:p>
            <a:r>
              <a:rPr lang="cs-CZ" sz="4400" dirty="0"/>
              <a:t>Sdružená praxe řízená primární péčí</a:t>
            </a:r>
          </a:p>
          <a:p>
            <a:r>
              <a:rPr lang="cs-CZ" sz="4400" dirty="0"/>
              <a:t>Spoluúčast pacienta v případě vynechání primární péče</a:t>
            </a:r>
          </a:p>
          <a:p>
            <a:r>
              <a:rPr lang="cs-CZ" sz="4400" dirty="0"/>
              <a:t>Vazba řízené péče na budget pojištěnce v oblasti fondu prevence</a:t>
            </a:r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65ECCDEA-A509-442A-B6EE-934AF43B49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3440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F2543-1337-44B3-AE2C-AFEF80162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4286FB-334C-4BA9-AC6F-913571C623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9EC34B-0487-4B02-9B74-C0A0CE4532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31206" y="2791373"/>
            <a:ext cx="17953609" cy="9623287"/>
          </a:xfrm>
        </p:spPr>
        <p:txBody>
          <a:bodyPr>
            <a:normAutofit/>
          </a:bodyPr>
          <a:lstStyle/>
          <a:p>
            <a:r>
              <a:rPr lang="cs-CZ" sz="4400" dirty="0"/>
              <a:t>Aktivní role pojištěnce – motivace via fond prevence</a:t>
            </a:r>
          </a:p>
          <a:p>
            <a:r>
              <a:rPr lang="cs-CZ" sz="4400" dirty="0"/>
              <a:t>Přímá vazba předpisu části pojistného dle plnění preventivních programů pojištěncem</a:t>
            </a:r>
          </a:p>
          <a:p>
            <a:r>
              <a:rPr lang="cs-CZ" sz="4400" dirty="0"/>
              <a:t>Spoluúčast v případě absence preventivních vyšetření pojištěnce</a:t>
            </a:r>
          </a:p>
          <a:p>
            <a:r>
              <a:rPr lang="cs-CZ" sz="4400" dirty="0"/>
              <a:t>Motivace poskytovatelů ke zvýšení účasti registrovaných pojištěnců na preventivních programech</a:t>
            </a:r>
          </a:p>
          <a:p>
            <a:endParaRPr lang="cs-CZ" sz="440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A83A0B12-E0EF-4461-98B5-7C16A43384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90123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FD9D1-57CF-4EDD-8441-472E11144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247" y="1079500"/>
            <a:ext cx="21971000" cy="1433163"/>
          </a:xfrm>
        </p:spPr>
        <p:txBody>
          <a:bodyPr/>
          <a:lstStyle/>
          <a:p>
            <a:pPr algn="ctr"/>
            <a:r>
              <a:rPr lang="cs-CZ" dirty="0" err="1"/>
              <a:t>SHRNUTí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046D20-ED13-463D-8D46-24279E1C2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1A913EC-4F7C-45CB-868B-109769A0A4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06500" y="2778369"/>
            <a:ext cx="21354562" cy="9858131"/>
          </a:xfrm>
        </p:spPr>
        <p:txBody>
          <a:bodyPr>
            <a:normAutofit lnSpcReduction="10000"/>
          </a:bodyPr>
          <a:lstStyle/>
          <a:p>
            <a:pPr marL="50800" indent="0" algn="ctr">
              <a:buNone/>
            </a:pPr>
            <a:r>
              <a:rPr lang="cs-CZ" sz="4400" b="1" dirty="0"/>
              <a:t>Současný model financování systému </a:t>
            </a:r>
            <a:r>
              <a:rPr lang="cs-CZ" sz="4400" b="1" dirty="0" err="1"/>
              <a:t>v.z.p</a:t>
            </a:r>
            <a:r>
              <a:rPr lang="cs-CZ" sz="4400" b="1" dirty="0"/>
              <a:t>. je dlouhodobě neudržitelný bez realizace zásadních změn</a:t>
            </a:r>
          </a:p>
          <a:p>
            <a:r>
              <a:rPr lang="cs-CZ" sz="4400" b="1" dirty="0"/>
              <a:t>Legislativní změny</a:t>
            </a:r>
          </a:p>
          <a:p>
            <a:r>
              <a:rPr lang="cs-CZ" sz="4000" dirty="0"/>
              <a:t>Zvýšení spoluúčasti pacienta</a:t>
            </a:r>
          </a:p>
          <a:p>
            <a:r>
              <a:rPr lang="cs-CZ" sz="4000" dirty="0"/>
              <a:t>Komerční připojištění</a:t>
            </a:r>
          </a:p>
          <a:p>
            <a:r>
              <a:rPr lang="cs-CZ" sz="4000" dirty="0"/>
              <a:t>Zvýšení kompetence pojišťoven (individuální ZPP, kontraktace, řízená péče)</a:t>
            </a:r>
          </a:p>
          <a:p>
            <a:endParaRPr lang="cs-CZ" dirty="0"/>
          </a:p>
          <a:p>
            <a:r>
              <a:rPr lang="cs-CZ" sz="4400" b="1" dirty="0"/>
              <a:t>Zvýšení efektivity systému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rgbClr val="000000"/>
                </a:solidFill>
              </a:rPr>
              <a:t>Aktivní tvorba sítě, efektivní nákup zdravotních služeb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rgbClr val="000000"/>
                </a:solidFill>
              </a:rPr>
              <a:t>Aktivní řízení nákladů ze strany ZP prostřednictvím individuálních kontraktů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rgbClr val="000000"/>
                </a:solidFill>
              </a:rPr>
              <a:t>Zvýšení odpovědnosti pacienta/klienta</a:t>
            </a:r>
          </a:p>
          <a:p>
            <a:pPr marL="50800" indent="0">
              <a:buNone/>
            </a:pPr>
            <a:endParaRPr lang="cs-CZ" sz="4400" b="1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522F6A3D-6DA2-4DF2-903C-460CCBB240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4027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27D84-6B76-492E-AD8D-F912BA4D4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cs-CZ" sz="5093" dirty="0"/>
            </a:br>
            <a:r>
              <a:rPr lang="cs-CZ" sz="6000" dirty="0"/>
              <a:t>VÝCHODISKA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0B80C01-BC9F-4B0C-B6EA-E304488ED94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96467" y="2851235"/>
            <a:ext cx="21031196" cy="9194227"/>
          </a:xfrm>
        </p:spPr>
        <p:txBody>
          <a:bodyPr>
            <a:normAutofit/>
          </a:bodyPr>
          <a:lstStyle/>
          <a:p>
            <a:r>
              <a:rPr lang="cs-CZ" dirty="0"/>
              <a:t>Zdroje (příjmy) –</a:t>
            </a:r>
            <a:r>
              <a:rPr lang="cs-CZ" dirty="0">
                <a:solidFill>
                  <a:srgbClr val="FF0000"/>
                </a:solidFill>
              </a:rPr>
              <a:t> 297mld. Kč (nárůst o 7,1 % v roce 2024)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Výběr pojistného –</a:t>
            </a:r>
            <a:r>
              <a:rPr lang="cs-CZ" dirty="0">
                <a:solidFill>
                  <a:srgbClr val="FF0000"/>
                </a:solidFill>
              </a:rPr>
              <a:t> 188,5 mld. Kč (nárůst o 6,5 % )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Platba za státní pojištěnce –</a:t>
            </a:r>
            <a:r>
              <a:rPr lang="cs-CZ" dirty="0">
                <a:solidFill>
                  <a:srgbClr val="FF0000"/>
                </a:solidFill>
              </a:rPr>
              <a:t> 104,5 mld. Kč (nárůst o 8,6 %)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Ostatní příjmy –</a:t>
            </a:r>
            <a:r>
              <a:rPr lang="cs-CZ" dirty="0">
                <a:solidFill>
                  <a:srgbClr val="FF0000"/>
                </a:solidFill>
              </a:rPr>
              <a:t> 4,5 mld. Kč (pokles o 1,8 %)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</a:rPr>
              <a:t>Spoluúčast – </a:t>
            </a:r>
            <a:r>
              <a:rPr lang="cs-CZ" dirty="0">
                <a:solidFill>
                  <a:srgbClr val="FF0000"/>
                </a:solidFill>
              </a:rPr>
              <a:t>73,8mld Kč (2021)</a:t>
            </a:r>
          </a:p>
          <a:p>
            <a:r>
              <a:rPr lang="cs-CZ" dirty="0"/>
              <a:t>Výdaje (náklady) –</a:t>
            </a:r>
            <a:r>
              <a:rPr lang="cs-CZ" dirty="0">
                <a:solidFill>
                  <a:srgbClr val="FF0000"/>
                </a:solidFill>
              </a:rPr>
              <a:t> 305,9 mld. Kč (nárůst o 9,3 % v roce 2024)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Náklady za zdravotní služby –</a:t>
            </a:r>
            <a:r>
              <a:rPr lang="cs-CZ" dirty="0">
                <a:solidFill>
                  <a:srgbClr val="FF0000"/>
                </a:solidFill>
              </a:rPr>
              <a:t> 294mld. Kč (nárůst o 9,5 %) 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Náklady na provoz –</a:t>
            </a:r>
            <a:r>
              <a:rPr lang="cs-CZ" dirty="0">
                <a:solidFill>
                  <a:srgbClr val="FF0000"/>
                </a:solidFill>
              </a:rPr>
              <a:t> 7mld. Kč (nárůst o 7,2 %)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48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FD65E-ACCE-4176-BAF8-328B96C4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852" y="669502"/>
            <a:ext cx="16798689" cy="1017071"/>
          </a:xfrm>
        </p:spPr>
        <p:txBody>
          <a:bodyPr>
            <a:normAutofit/>
          </a:bodyPr>
          <a:lstStyle/>
          <a:p>
            <a:r>
              <a:rPr lang="cs-CZ" sz="6000" dirty="0">
                <a:solidFill>
                  <a:srgbClr val="FF0000"/>
                </a:solidFill>
              </a:rPr>
              <a:t>Hospodaření ZFZP (PŘÍJMY A NÁKLADY)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506A249-BFE9-4E8D-A4CE-DE46A63C7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896" y="1883664"/>
            <a:ext cx="19092672" cy="1064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696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FD65E-ACCE-4176-BAF8-328B96C4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852" y="669502"/>
            <a:ext cx="16798689" cy="1017071"/>
          </a:xfrm>
        </p:spPr>
        <p:txBody>
          <a:bodyPr>
            <a:normAutofit/>
          </a:bodyPr>
          <a:lstStyle/>
          <a:p>
            <a:r>
              <a:rPr lang="cs-CZ" sz="6000" dirty="0">
                <a:solidFill>
                  <a:srgbClr val="FF0000"/>
                </a:solidFill>
              </a:rPr>
              <a:t>Hospodaření ZFZP (Saldo Příjmů A Nákladů)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91EC847-FC4E-4B80-8B18-D1EAA717A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944" y="1686573"/>
            <a:ext cx="17578597" cy="1016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77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A6611-69E2-4465-95F2-2C15053CB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na zdravotní služby VZP ČR celkem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93338C-3656-47C4-A543-72DC1D2092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445D16-A122-4BB5-8D4E-8379E28D2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920" y="2512663"/>
            <a:ext cx="18452592" cy="990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63541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50040-E7DE-4659-86D6-49395310A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na </a:t>
            </a:r>
            <a:r>
              <a:rPr lang="pt-BR" dirty="0"/>
              <a:t>Centrová léčiva VZP ČR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897D6A-D1CC-4A37-9DA6-B2186D39F8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6</a:t>
            </a:fld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2DA522EA-D882-4373-8966-D253C4A81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14309"/>
              </p:ext>
            </p:extLst>
          </p:nvPr>
        </p:nvGraphicFramePr>
        <p:xfrm>
          <a:off x="5142396" y="2460393"/>
          <a:ext cx="16633631" cy="9847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677159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72DB615F-3DA6-4CAA-6535-EF9B8CAE4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600" dirty="0"/>
              <a:t>porovnání objemu </a:t>
            </a:r>
            <a:r>
              <a:rPr lang="cs-CZ" sz="6600" dirty="0" err="1"/>
              <a:t>centrových</a:t>
            </a:r>
            <a:r>
              <a:rPr lang="cs-CZ" sz="6600" dirty="0"/>
              <a:t> a receptových nákladů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741962-64F0-90CA-C0D8-C36FB73E43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026B0A4-94FA-0DE0-1DB3-F2CB025F5F1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06499" y="2672512"/>
            <a:ext cx="22919593" cy="10264996"/>
          </a:xfrm>
        </p:spPr>
        <p:txBody>
          <a:bodyPr>
            <a:normAutofit/>
          </a:bodyPr>
          <a:lstStyle/>
          <a:p>
            <a:pPr marL="5080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A0078393-6064-45B3-AB55-76D32A4CBD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837474"/>
              </p:ext>
            </p:extLst>
          </p:nvPr>
        </p:nvGraphicFramePr>
        <p:xfrm>
          <a:off x="1602685" y="2512663"/>
          <a:ext cx="21112300" cy="9906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548751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CB0A4-9F1F-4250-B4F1-A6462D23C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DLOUHODOBÁ UDRŽITELNOST SYSTÉMU V.Z.P.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AD02A0-D1D3-4F35-9456-5B063FA833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7EE9CD-FDD8-470B-8E37-3BE7B9ACDD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3960" y="2869187"/>
            <a:ext cx="18111871" cy="91411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400" b="1" dirty="0"/>
              <a:t>Příjmy</a:t>
            </a:r>
          </a:p>
          <a:p>
            <a:r>
              <a:rPr lang="cs-CZ" sz="4400" dirty="0"/>
              <a:t>Zvýšení odvodů pojistného systému </a:t>
            </a:r>
            <a:r>
              <a:rPr lang="cs-CZ" sz="4400" dirty="0" err="1"/>
              <a:t>vzp</a:t>
            </a:r>
            <a:endParaRPr lang="cs-CZ" sz="4400" dirty="0"/>
          </a:p>
          <a:p>
            <a:r>
              <a:rPr lang="cs-CZ" sz="4400" dirty="0"/>
              <a:t>Zvýšení platby za státní pojištěnce</a:t>
            </a:r>
          </a:p>
          <a:p>
            <a:r>
              <a:rPr lang="cs-CZ" sz="4400" dirty="0"/>
              <a:t>Zavedení dalších zdrojů financování – spoluúčast pacienta a komerční pojištění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400" b="1" dirty="0"/>
              <a:t>Výdaje</a:t>
            </a:r>
          </a:p>
          <a:p>
            <a:r>
              <a:rPr lang="cs-CZ" sz="4400" dirty="0"/>
              <a:t>Sloučení systému sociálního a zdravotního pojištění</a:t>
            </a:r>
          </a:p>
          <a:p>
            <a:r>
              <a:rPr lang="cs-CZ" sz="4400" dirty="0"/>
              <a:t>Zvýšení vnitřní efektivity systému</a:t>
            </a:r>
          </a:p>
          <a:p>
            <a:r>
              <a:rPr lang="cs-CZ" sz="4400" dirty="0">
                <a:solidFill>
                  <a:schemeClr val="tx1"/>
                </a:solidFill>
              </a:rPr>
              <a:t>Restriktivní úhradová politika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EEACAD8-CFEF-4F94-B07B-BDC603F2DE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50738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94880E-47CA-4B31-BB3A-E4A7228391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8FD3FD8-1B08-49A0-A125-85303C765B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06500" y="3758527"/>
            <a:ext cx="17820054" cy="8656133"/>
          </a:xfrm>
        </p:spPr>
        <p:txBody>
          <a:bodyPr>
            <a:normAutofit/>
          </a:bodyPr>
          <a:lstStyle/>
          <a:p>
            <a:r>
              <a:rPr lang="cs-CZ" sz="4400" dirty="0"/>
              <a:t>Tvorba sítě</a:t>
            </a:r>
          </a:p>
          <a:p>
            <a:r>
              <a:rPr lang="cs-CZ" sz="4400" dirty="0"/>
              <a:t>Změna systému úhrad</a:t>
            </a:r>
          </a:p>
          <a:p>
            <a:r>
              <a:rPr lang="cs-CZ" sz="4400" dirty="0"/>
              <a:t>Centralizace specializované péče</a:t>
            </a:r>
          </a:p>
          <a:p>
            <a:r>
              <a:rPr lang="cs-CZ" sz="4400" dirty="0"/>
              <a:t>Posílení role primární péče</a:t>
            </a:r>
          </a:p>
          <a:p>
            <a:r>
              <a:rPr lang="cs-CZ" sz="4400" dirty="0"/>
              <a:t>Řízená péče</a:t>
            </a:r>
          </a:p>
          <a:p>
            <a:r>
              <a:rPr lang="cs-CZ" sz="4400" dirty="0"/>
              <a:t>Efektivní prevence</a:t>
            </a:r>
          </a:p>
          <a:p>
            <a:r>
              <a:rPr lang="cs-CZ" sz="4400" dirty="0"/>
              <a:t>Léková politika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43A45BE-235B-4581-8064-F992E68CB5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3">
            <a:extLst>
              <a:ext uri="{FF2B5EF4-FFF2-40B4-BE49-F238E27FC236}">
                <a16:creationId xmlns:a16="http://schemas.microsoft.com/office/drawing/2014/main" id="{09954574-1486-4772-831B-E86F7D0A2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500" y="1079500"/>
            <a:ext cx="21971000" cy="143351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Zvýšení vnitřní efektivity systému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097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VZP barvy 22">
      <a:dk1>
        <a:srgbClr val="D22D0F"/>
      </a:dk1>
      <a:lt1>
        <a:srgbClr val="FFFFFF"/>
      </a:lt1>
      <a:dk2>
        <a:srgbClr val="BEBEBE"/>
      </a:dk2>
      <a:lt2>
        <a:srgbClr val="FFFFFF"/>
      </a:lt2>
      <a:accent1>
        <a:srgbClr val="78A3DD"/>
      </a:accent1>
      <a:accent2>
        <a:srgbClr val="E6CACF"/>
      </a:accent2>
      <a:accent3>
        <a:srgbClr val="B8DDC5"/>
      </a:accent3>
      <a:accent4>
        <a:srgbClr val="5A7AA6"/>
      </a:accent4>
      <a:accent5>
        <a:srgbClr val="A88D92"/>
      </a:accent5>
      <a:accent6>
        <a:srgbClr val="B47127"/>
      </a:accent6>
      <a:hlink>
        <a:srgbClr val="D22D0F"/>
      </a:hlink>
      <a:folHlink>
        <a:srgbClr val="4A4A4D"/>
      </a:folHlink>
    </a:clrScheme>
    <a:fontScheme name="VZP písma 22">
      <a:majorFont>
        <a:latin typeface="Inter Bold"/>
        <a:ea typeface="Helvetica Neue"/>
        <a:cs typeface="Helvetica Neue"/>
      </a:majorFont>
      <a:minorFont>
        <a:latin typeface="Inter Regul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E7C5E9D645CDB4891CB469F63D1E934" ma:contentTypeVersion="3" ma:contentTypeDescription="Vytvoří nový dokument" ma:contentTypeScope="" ma:versionID="a4d49fcf7bbbd7c0eb3d709a73e74685">
  <xsd:schema xmlns:xsd="http://www.w3.org/2001/XMLSchema" xmlns:xs="http://www.w3.org/2001/XMLSchema" xmlns:p="http://schemas.microsoft.com/office/2006/metadata/properties" xmlns:ns2="b5683710-b238-46c4-b171-6a83f19fd9cb" xmlns:ns3="189c7478-f36e-4d06-b026-5479ab3e2b44" targetNamespace="http://schemas.microsoft.com/office/2006/metadata/properties" ma:root="true" ma:fieldsID="fe8ca9cc36cd5996c4e46fd206bab7a5" ns2:_="" ns3:_="">
    <xsd:import namespace="b5683710-b238-46c4-b171-6a83f19fd9cb"/>
    <xsd:import namespace="189c7478-f36e-4d06-b026-5479ab3e2b44"/>
    <xsd:element name="properties">
      <xsd:complexType>
        <xsd:sequence>
          <xsd:element name="documentManagement">
            <xsd:complexType>
              <xsd:all>
                <xsd:element ref="ns2:Zodpovida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683710-b238-46c4-b171-6a83f19fd9cb" elementFormDefault="qualified">
    <xsd:import namespace="http://schemas.microsoft.com/office/2006/documentManagement/types"/>
    <xsd:import namespace="http://schemas.microsoft.com/office/infopath/2007/PartnerControls"/>
    <xsd:element name="Zodpovida" ma:index="8" nillable="true" ma:displayName="Zodpovídá" ma:list="UserInfo" ma:SharePointGroup="0" ma:internalName="Zodpovida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c7478-f36e-4d06-b026-5479ab3e2b44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ze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Zodpovida xmlns="b5683710-b238-46c4-b171-6a83f19fd9cb">
      <UserInfo>
        <DisplayName/>
        <AccountId xsi:nil="true"/>
        <AccountType/>
      </UserInfo>
    </Zodpovida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51BFBA-69C0-47BC-AE80-7862AA1073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683710-b238-46c4-b171-6a83f19fd9cb"/>
    <ds:schemaRef ds:uri="189c7478-f36e-4d06-b026-5479ab3e2b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8E363A-81CB-4C86-A77E-A1A8BFE7D578}">
  <ds:schemaRefs>
    <ds:schemaRef ds:uri="http://schemas.microsoft.com/office/2006/documentManagement/types"/>
    <ds:schemaRef ds:uri="http://schemas.microsoft.com/office/2006/metadata/properties"/>
    <ds:schemaRef ds:uri="189c7478-f36e-4d06-b026-5479ab3e2b44"/>
    <ds:schemaRef ds:uri="b5683710-b238-46c4-b171-6a83f19fd9c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DC6D3D3-D70A-4D22-88B4-191DEB3204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529</Words>
  <Application>Microsoft Office PowerPoint</Application>
  <PresentationFormat>Vlastní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Helvetica Neue</vt:lpstr>
      <vt:lpstr>Inter</vt:lpstr>
      <vt:lpstr>Inter Bold</vt:lpstr>
      <vt:lpstr>Inter Regular</vt:lpstr>
      <vt:lpstr>Wingdings</vt:lpstr>
      <vt:lpstr>21_BasicWhite</vt:lpstr>
      <vt:lpstr>Perspektivy financování zdravotní péče v ČR  Dlouhodobá udržitelnost          Praha 4. 11. 2023</vt:lpstr>
      <vt:lpstr> VÝCHODISKA</vt:lpstr>
      <vt:lpstr>Hospodaření ZFZP (PŘÍJMY A NÁKLADY)</vt:lpstr>
      <vt:lpstr>Hospodaření ZFZP (Saldo Příjmů A Nákladů)</vt:lpstr>
      <vt:lpstr>Náklady na zdravotní služby VZP ČR celkem </vt:lpstr>
      <vt:lpstr>Náklady na Centrová léčiva VZP ČR</vt:lpstr>
      <vt:lpstr>porovnání objemu centrových a receptových nákladů</vt:lpstr>
      <vt:lpstr>DLOUHODOBÁ UDRŽITELNOST SYSTÉMU V.Z.P.</vt:lpstr>
      <vt:lpstr>Zvýšení vnitřní efektivity systému </vt:lpstr>
      <vt:lpstr>Tvorba sítě - Centralizace specializované péče  </vt:lpstr>
      <vt:lpstr>Změna systému úhrad </vt:lpstr>
      <vt:lpstr>Posílení role primární péče - Řízená péče  </vt:lpstr>
      <vt:lpstr>Prevence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Dřímalová Libuše Mgr. (VZP ČR Ústředí)</dc:creator>
  <cp:lastModifiedBy>Milan Kubek | PC1 | centrala Praha</cp:lastModifiedBy>
  <cp:revision>126</cp:revision>
  <cp:lastPrinted>2023-10-10T12:38:39Z</cp:lastPrinted>
  <dcterms:modified xsi:type="dcterms:W3CDTF">2023-11-05T16:30:55Z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0x0101005E7C5E9D645CDB4891CB469F63D1E934</vt:lpwstr>
  </property>
</Properties>
</file>