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Now" panose="020B0604020202020204" charset="-18"/>
      <p:regular r:id="rId27"/>
    </p:embeddedFont>
    <p:embeddedFont>
      <p:font typeface="Now Bold" panose="020B0604020202020204" charset="-18"/>
      <p:regular r:id="rId28"/>
    </p:embeddedFont>
    <p:embeddedFont>
      <p:font typeface="Now Medium" panose="020B0604020202020204" charset="-18"/>
      <p:regular r:id="rId29"/>
    </p:embeddedFont>
    <p:embeddedFont>
      <p:font typeface="Open Sans Light" panose="020B0306030504020204" pitchFamily="34" charset="0"/>
      <p:regular r:id="rId30"/>
    </p:embeddedFont>
    <p:embeddedFont>
      <p:font typeface="Poppins" panose="00000500000000000000" pitchFamily="2" charset="-18"/>
      <p:regular r:id="rId31"/>
    </p:embeddedFont>
    <p:embeddedFont>
      <p:font typeface="Poppins Bold" panose="00000800000000000000" charset="-18"/>
      <p:regular r:id="rId32"/>
    </p:embeddedFont>
    <p:embeddedFont>
      <p:font typeface="Poppins Semi-Bold" panose="020B0604020202020204" charset="-18"/>
      <p:regular r:id="rId33"/>
    </p:embeddedFont>
    <p:embeddedFont>
      <p:font typeface="Poppins Semi-Bold Italics" panose="020B0604020202020204" charset="-18"/>
      <p:regular r:id="rId34"/>
    </p:embeddedFont>
    <p:embeddedFont>
      <p:font typeface="Poppins Ultra-Bold" panose="020B0604020202020204" charset="-18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1" d="100"/>
          <a:sy n="61" d="100"/>
        </p:scale>
        <p:origin x="104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0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0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1.svg"/><Relationship Id="rId12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3.svg"/><Relationship Id="rId9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92339" y="-650922"/>
            <a:ext cx="4242077" cy="2810376"/>
          </a:xfrm>
          <a:custGeom>
            <a:avLst/>
            <a:gdLst/>
            <a:ahLst/>
            <a:cxnLst/>
            <a:rect l="l" t="t" r="r" b="b"/>
            <a:pathLst>
              <a:path w="4242077" h="2810376">
                <a:moveTo>
                  <a:pt x="0" y="0"/>
                </a:moveTo>
                <a:lnTo>
                  <a:pt x="4242078" y="0"/>
                </a:lnTo>
                <a:lnTo>
                  <a:pt x="4242078" y="2810376"/>
                </a:lnTo>
                <a:lnTo>
                  <a:pt x="0" y="28103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17048194" y="754266"/>
            <a:ext cx="1646034" cy="1646034"/>
          </a:xfrm>
          <a:custGeom>
            <a:avLst/>
            <a:gdLst/>
            <a:ahLst/>
            <a:cxnLst/>
            <a:rect l="l" t="t" r="r" b="b"/>
            <a:pathLst>
              <a:path w="1646034" h="1646034">
                <a:moveTo>
                  <a:pt x="0" y="1646034"/>
                </a:moveTo>
                <a:lnTo>
                  <a:pt x="1646034" y="1646034"/>
                </a:lnTo>
                <a:lnTo>
                  <a:pt x="1646034" y="0"/>
                </a:lnTo>
                <a:lnTo>
                  <a:pt x="0" y="0"/>
                </a:lnTo>
                <a:lnTo>
                  <a:pt x="0" y="164603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586067" y="417649"/>
            <a:ext cx="673233" cy="673233"/>
          </a:xfrm>
          <a:custGeom>
            <a:avLst/>
            <a:gdLst/>
            <a:ahLst/>
            <a:cxnLst/>
            <a:rect l="l" t="t" r="r" b="b"/>
            <a:pathLst>
              <a:path w="673233" h="673233">
                <a:moveTo>
                  <a:pt x="0" y="0"/>
                </a:moveTo>
                <a:lnTo>
                  <a:pt x="673233" y="0"/>
                </a:lnTo>
                <a:lnTo>
                  <a:pt x="673233" y="673234"/>
                </a:lnTo>
                <a:lnTo>
                  <a:pt x="0" y="6732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1429602" y="2159454"/>
            <a:ext cx="10573602" cy="4239461"/>
            <a:chOff x="0" y="0"/>
            <a:chExt cx="2784817" cy="11165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84817" cy="1116566"/>
            </a:xfrm>
            <a:custGeom>
              <a:avLst/>
              <a:gdLst/>
              <a:ahLst/>
              <a:cxnLst/>
              <a:rect l="l" t="t" r="r" b="b"/>
              <a:pathLst>
                <a:path w="2784817" h="1116566">
                  <a:moveTo>
                    <a:pt x="0" y="0"/>
                  </a:moveTo>
                  <a:lnTo>
                    <a:pt x="2784817" y="0"/>
                  </a:lnTo>
                  <a:lnTo>
                    <a:pt x="2784817" y="1116566"/>
                  </a:lnTo>
                  <a:lnTo>
                    <a:pt x="0" y="1116566"/>
                  </a:lnTo>
                  <a:close/>
                </a:path>
              </a:pathLst>
            </a:custGeom>
            <a:solidFill>
              <a:srgbClr val="2F748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489444" y="4279184"/>
            <a:ext cx="4915459" cy="2482307"/>
          </a:xfrm>
          <a:custGeom>
            <a:avLst/>
            <a:gdLst/>
            <a:ahLst/>
            <a:cxnLst/>
            <a:rect l="l" t="t" r="r" b="b"/>
            <a:pathLst>
              <a:path w="4915459" h="2482307">
                <a:moveTo>
                  <a:pt x="0" y="0"/>
                </a:moveTo>
                <a:lnTo>
                  <a:pt x="4915458" y="0"/>
                </a:lnTo>
                <a:lnTo>
                  <a:pt x="4915458" y="2482307"/>
                </a:lnTo>
                <a:lnTo>
                  <a:pt x="0" y="24823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879239" y="1878657"/>
            <a:ext cx="2750421" cy="2762700"/>
          </a:xfrm>
          <a:custGeom>
            <a:avLst/>
            <a:gdLst/>
            <a:ahLst/>
            <a:cxnLst/>
            <a:rect l="l" t="t" r="r" b="b"/>
            <a:pathLst>
              <a:path w="2750421" h="2762700">
                <a:moveTo>
                  <a:pt x="0" y="0"/>
                </a:moveTo>
                <a:lnTo>
                  <a:pt x="2750421" y="0"/>
                </a:lnTo>
                <a:lnTo>
                  <a:pt x="2750421" y="2762700"/>
                </a:lnTo>
                <a:lnTo>
                  <a:pt x="0" y="27627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4372" y="2575863"/>
            <a:ext cx="8853570" cy="3282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2"/>
              </a:lnSpc>
              <a:spcBef>
                <a:spcPct val="0"/>
              </a:spcBef>
            </a:pPr>
            <a:r>
              <a:rPr lang="en-US" sz="4630" dirty="0" err="1">
                <a:solidFill>
                  <a:srgbClr val="FFFFFF"/>
                </a:solidFill>
                <a:latin typeface="Poppins Ultra-Bold"/>
              </a:rPr>
              <a:t>Připravenost</a:t>
            </a:r>
            <a:r>
              <a:rPr lang="en-US" sz="4630" dirty="0">
                <a:solidFill>
                  <a:srgbClr val="FFFFFF"/>
                </a:solidFill>
                <a:latin typeface="Poppins Ultra-Bold"/>
              </a:rPr>
              <a:t> ČR na </a:t>
            </a:r>
            <a:r>
              <a:rPr lang="en-US" sz="4630" dirty="0" err="1">
                <a:solidFill>
                  <a:srgbClr val="FFFFFF"/>
                </a:solidFill>
                <a:latin typeface="Poppins Ultra-Bold"/>
              </a:rPr>
              <a:t>digitalizaci</a:t>
            </a:r>
            <a:r>
              <a:rPr lang="en-US" sz="4630" dirty="0">
                <a:solidFill>
                  <a:srgbClr val="FFFFFF"/>
                </a:solidFill>
                <a:latin typeface="Poppins Ultra-Bold"/>
              </a:rPr>
              <a:t> </a:t>
            </a:r>
            <a:r>
              <a:rPr lang="en-US" sz="4630" dirty="0" err="1">
                <a:solidFill>
                  <a:srgbClr val="FFFFFF"/>
                </a:solidFill>
                <a:latin typeface="Poppins Ultra-Bold"/>
              </a:rPr>
              <a:t>zdravotnictví</a:t>
            </a:r>
            <a:r>
              <a:rPr lang="en-US" sz="4630" dirty="0">
                <a:solidFill>
                  <a:srgbClr val="FFFFFF"/>
                </a:solidFill>
                <a:latin typeface="Poppins Ultra-Bold"/>
              </a:rPr>
              <a:t> </a:t>
            </a:r>
            <a:r>
              <a:rPr lang="cs-CZ" sz="4630" dirty="0">
                <a:solidFill>
                  <a:srgbClr val="FFFFFF"/>
                </a:solidFill>
                <a:latin typeface="Poppins Ultra-Bold"/>
              </a:rPr>
              <a:t>       </a:t>
            </a:r>
            <a:r>
              <a:rPr lang="en-US" sz="4630" dirty="0">
                <a:solidFill>
                  <a:srgbClr val="FFFFFF"/>
                </a:solidFill>
                <a:latin typeface="Poppins Ultra-Bold"/>
              </a:rPr>
              <a:t>z </a:t>
            </a:r>
            <a:r>
              <a:rPr lang="en-US" sz="4630" dirty="0" err="1">
                <a:solidFill>
                  <a:srgbClr val="FFFFFF"/>
                </a:solidFill>
                <a:latin typeface="Poppins Ultra-Bold"/>
              </a:rPr>
              <a:t>pohledu</a:t>
            </a:r>
            <a:r>
              <a:rPr lang="en-US" sz="4630" dirty="0">
                <a:solidFill>
                  <a:srgbClr val="FFFFFF"/>
                </a:solidFill>
                <a:latin typeface="Poppins Ultra-Bold"/>
              </a:rPr>
              <a:t> </a:t>
            </a:r>
            <a:r>
              <a:rPr lang="en-US" sz="4630" dirty="0" err="1">
                <a:solidFill>
                  <a:srgbClr val="FFFFFF"/>
                </a:solidFill>
                <a:latin typeface="Poppins Ultra-Bold"/>
              </a:rPr>
              <a:t>lékařů</a:t>
            </a:r>
            <a:r>
              <a:rPr lang="en-US" sz="4630" dirty="0">
                <a:solidFill>
                  <a:srgbClr val="FFFFFF"/>
                </a:solidFill>
                <a:latin typeface="Poppins Ultra-Bold"/>
              </a:rPr>
              <a:t>. </a:t>
            </a:r>
          </a:p>
          <a:p>
            <a:pPr algn="ctr">
              <a:lnSpc>
                <a:spcPts val="6482"/>
              </a:lnSpc>
              <a:spcBef>
                <a:spcPct val="0"/>
              </a:spcBef>
            </a:pPr>
            <a:r>
              <a:rPr lang="en-US" sz="4630" dirty="0">
                <a:solidFill>
                  <a:srgbClr val="FFFFFF"/>
                </a:solidFill>
                <a:latin typeface="Poppins Ultra-Bold"/>
              </a:rPr>
              <a:t>ČLK - ATDZ  DOTAZNÍK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31050" y="7130903"/>
            <a:ext cx="8646891" cy="238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Poppins Semi-Bold Italics"/>
              </a:rPr>
              <a:t>Dotazníkové šetření se zaměřilo na identifikaci příležitostí a bariér rozvoje digitalizace zdravotnictví z pohledu oslovených lékařů v rámci České lékařské komory. Celkem se výzkumu zúčastnilo 2964 respondentů.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43524" y="2099720"/>
            <a:ext cx="15915776" cy="7603967"/>
          </a:xfrm>
          <a:custGeom>
            <a:avLst/>
            <a:gdLst/>
            <a:ahLst/>
            <a:cxnLst/>
            <a:rect l="l" t="t" r="r" b="b"/>
            <a:pathLst>
              <a:path w="15915776" h="7603967">
                <a:moveTo>
                  <a:pt x="0" y="0"/>
                </a:moveTo>
                <a:lnTo>
                  <a:pt x="15915776" y="0"/>
                </a:lnTo>
                <a:lnTo>
                  <a:pt x="15915776" y="7603967"/>
                </a:lnTo>
                <a:lnTo>
                  <a:pt x="0" y="76039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27" b="-172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893233" y="37833"/>
            <a:ext cx="11304848" cy="2252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endParaRPr/>
          </a:p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000000"/>
                </a:solidFill>
                <a:latin typeface="Poppins Semi-Bold"/>
              </a:rPr>
              <a:t>Zhodnoťte, v čem vidíte možnost zlepšení pro vaši praxi lékaře?</a:t>
            </a:r>
          </a:p>
          <a:p>
            <a:pPr algn="ctr">
              <a:lnSpc>
                <a:spcPts val="4479"/>
              </a:lnSpc>
            </a:pPr>
            <a:endParaRPr lang="en-US" sz="3199">
              <a:solidFill>
                <a:srgbClr val="000000"/>
              </a:solidFill>
              <a:latin typeface="Poppins Semi-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376437" y="3774141"/>
            <a:ext cx="4337379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               70%                              26%        4%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471368" y="4702377"/>
            <a:ext cx="4337379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             53%                           31%       8% 5% 3%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44000" y="5661793"/>
            <a:ext cx="4912073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             19%            32%             21%       11%     17%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301412" y="6587504"/>
            <a:ext cx="4912073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            14%         29%             25%         12%     20%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069083" y="7513214"/>
            <a:ext cx="4739665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                   42%                       44ˇ%           9% 3% 2%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75295" y="8477025"/>
            <a:ext cx="4739665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                   40%                     39%             12% 4% 5%</a:t>
            </a:r>
          </a:p>
        </p:txBody>
      </p:sp>
      <p:sp>
        <p:nvSpPr>
          <p:cNvPr id="11" name="Freeform 11"/>
          <p:cNvSpPr/>
          <p:nvPr/>
        </p:nvSpPr>
        <p:spPr>
          <a:xfrm>
            <a:off x="64667" y="92607"/>
            <a:ext cx="2680098" cy="1353450"/>
          </a:xfrm>
          <a:custGeom>
            <a:avLst/>
            <a:gdLst/>
            <a:ahLst/>
            <a:cxnLst/>
            <a:rect l="l" t="t" r="r" b="b"/>
            <a:pathLst>
              <a:path w="2680098" h="1353450">
                <a:moveTo>
                  <a:pt x="0" y="0"/>
                </a:moveTo>
                <a:lnTo>
                  <a:pt x="2680098" y="0"/>
                </a:lnTo>
                <a:lnTo>
                  <a:pt x="2680098" y="1353449"/>
                </a:lnTo>
                <a:lnTo>
                  <a:pt x="0" y="13534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628932" y="276686"/>
            <a:ext cx="1497344" cy="1504028"/>
          </a:xfrm>
          <a:custGeom>
            <a:avLst/>
            <a:gdLst/>
            <a:ahLst/>
            <a:cxnLst/>
            <a:rect l="l" t="t" r="r" b="b"/>
            <a:pathLst>
              <a:path w="1497344" h="1504028">
                <a:moveTo>
                  <a:pt x="0" y="0"/>
                </a:moveTo>
                <a:lnTo>
                  <a:pt x="1497344" y="0"/>
                </a:lnTo>
                <a:lnTo>
                  <a:pt x="1497344" y="1504028"/>
                </a:lnTo>
                <a:lnTo>
                  <a:pt x="0" y="15040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52270" y="4014095"/>
            <a:ext cx="12590233" cy="3717375"/>
          </a:xfrm>
          <a:custGeom>
            <a:avLst/>
            <a:gdLst/>
            <a:ahLst/>
            <a:cxnLst/>
            <a:rect l="l" t="t" r="r" b="b"/>
            <a:pathLst>
              <a:path w="12590233" h="3717375">
                <a:moveTo>
                  <a:pt x="0" y="0"/>
                </a:moveTo>
                <a:lnTo>
                  <a:pt x="12590232" y="0"/>
                </a:lnTo>
                <a:lnTo>
                  <a:pt x="12590232" y="3717375"/>
                </a:lnTo>
                <a:lnTo>
                  <a:pt x="0" y="37173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331756"/>
            <a:ext cx="15643783" cy="142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Poppins Semi-Bold"/>
              </a:rPr>
              <a:t>Zhodnoťte, jak důležité je zavedení výkonů v oblasti telemedicíny do systému úhrad zdravotního pojištění (ZP)?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527319" y="5455575"/>
            <a:ext cx="375047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"/>
              </a:rPr>
              <a:t>40%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202287" y="6656790"/>
            <a:ext cx="368737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33%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402907" y="5455575"/>
            <a:ext cx="291108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11%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241101" y="4731568"/>
            <a:ext cx="329922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13%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563761" y="4942903"/>
            <a:ext cx="260509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4%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432453" y="8341654"/>
            <a:ext cx="11282390" cy="1009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Poppins Semi-Bold Italics"/>
              </a:rPr>
              <a:t>73 % respondentů povařuje za důležité zavedení výkonů v oblasti telemedicíny do systému úhrad zdravotního pojištění.</a:t>
            </a:r>
          </a:p>
          <a:p>
            <a:pPr algn="ctr">
              <a:lnSpc>
                <a:spcPts val="2660"/>
              </a:lnSpc>
              <a:spcBef>
                <a:spcPct val="0"/>
              </a:spcBef>
            </a:pPr>
            <a:endParaRPr lang="en-US" sz="1900">
              <a:solidFill>
                <a:srgbClr val="000000"/>
              </a:solidFill>
              <a:latin typeface="Poppins Semi-Bold Itali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4667" y="92607"/>
            <a:ext cx="2680098" cy="1353450"/>
          </a:xfrm>
          <a:custGeom>
            <a:avLst/>
            <a:gdLst/>
            <a:ahLst/>
            <a:cxnLst/>
            <a:rect l="l" t="t" r="r" b="b"/>
            <a:pathLst>
              <a:path w="2680098" h="1353450">
                <a:moveTo>
                  <a:pt x="0" y="0"/>
                </a:moveTo>
                <a:lnTo>
                  <a:pt x="2680098" y="0"/>
                </a:lnTo>
                <a:lnTo>
                  <a:pt x="2680098" y="1353449"/>
                </a:lnTo>
                <a:lnTo>
                  <a:pt x="0" y="13534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628932" y="276686"/>
            <a:ext cx="1497344" cy="1504028"/>
          </a:xfrm>
          <a:custGeom>
            <a:avLst/>
            <a:gdLst/>
            <a:ahLst/>
            <a:cxnLst/>
            <a:rect l="l" t="t" r="r" b="b"/>
            <a:pathLst>
              <a:path w="1497344" h="1504028">
                <a:moveTo>
                  <a:pt x="0" y="0"/>
                </a:moveTo>
                <a:lnTo>
                  <a:pt x="1497344" y="0"/>
                </a:lnTo>
                <a:lnTo>
                  <a:pt x="1497344" y="1504028"/>
                </a:lnTo>
                <a:lnTo>
                  <a:pt x="0" y="15040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883789" y="3021763"/>
            <a:ext cx="12805129" cy="3741521"/>
          </a:xfrm>
          <a:custGeom>
            <a:avLst/>
            <a:gdLst/>
            <a:ahLst/>
            <a:cxnLst/>
            <a:rect l="l" t="t" r="r" b="b"/>
            <a:pathLst>
              <a:path w="12805129" h="3741521">
                <a:moveTo>
                  <a:pt x="0" y="0"/>
                </a:moveTo>
                <a:lnTo>
                  <a:pt x="12805129" y="0"/>
                </a:lnTo>
                <a:lnTo>
                  <a:pt x="12805129" y="3741521"/>
                </a:lnTo>
                <a:lnTo>
                  <a:pt x="0" y="37415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779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123240" y="952500"/>
            <a:ext cx="13905335" cy="1031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>
                <a:solidFill>
                  <a:srgbClr val="000000"/>
                </a:solidFill>
                <a:latin typeface="Poppins Semi-Bold"/>
              </a:rPr>
              <a:t>Považujete stávající legislativní rámec za dostatečný pro sdílení zdravotnické dokumentace mezi poskytovateli péče?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086037" y="3308678"/>
            <a:ext cx="247412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"/>
              </a:rPr>
              <a:t>3%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974952" y="4256922"/>
            <a:ext cx="371951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34%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427059" y="5328831"/>
            <a:ext cx="329922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31%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567612" y="4045586"/>
            <a:ext cx="378738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20%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187240" y="5540166"/>
            <a:ext cx="326112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12%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29067" y="7487816"/>
            <a:ext cx="12604184" cy="1342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Poppins Semi-Bold Italics"/>
              </a:rPr>
              <a:t>Legislativní rámec pro sdílení zdravotnické dokumentace mezi poskytovateli péče považuje za nedostatečný 42 % odpovídajících, 34 % se doposud s novou legislativou neseznámilo.</a:t>
            </a:r>
          </a:p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Poppins Semi-Bold Italics"/>
              </a:rPr>
              <a:t> </a:t>
            </a:r>
          </a:p>
          <a:p>
            <a:pPr algn="ctr">
              <a:lnSpc>
                <a:spcPts val="2660"/>
              </a:lnSpc>
              <a:spcBef>
                <a:spcPct val="0"/>
              </a:spcBef>
            </a:pPr>
            <a:endParaRPr lang="en-US" sz="1900">
              <a:solidFill>
                <a:srgbClr val="000000"/>
              </a:solidFill>
              <a:latin typeface="Poppins Semi-Bold Itali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4667" y="92607"/>
            <a:ext cx="2680098" cy="1353450"/>
          </a:xfrm>
          <a:custGeom>
            <a:avLst/>
            <a:gdLst/>
            <a:ahLst/>
            <a:cxnLst/>
            <a:rect l="l" t="t" r="r" b="b"/>
            <a:pathLst>
              <a:path w="2680098" h="1353450">
                <a:moveTo>
                  <a:pt x="0" y="0"/>
                </a:moveTo>
                <a:lnTo>
                  <a:pt x="2680098" y="0"/>
                </a:lnTo>
                <a:lnTo>
                  <a:pt x="2680098" y="1353449"/>
                </a:lnTo>
                <a:lnTo>
                  <a:pt x="0" y="13534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628932" y="276686"/>
            <a:ext cx="1497344" cy="1504028"/>
          </a:xfrm>
          <a:custGeom>
            <a:avLst/>
            <a:gdLst/>
            <a:ahLst/>
            <a:cxnLst/>
            <a:rect l="l" t="t" r="r" b="b"/>
            <a:pathLst>
              <a:path w="1497344" h="1504028">
                <a:moveTo>
                  <a:pt x="0" y="0"/>
                </a:moveTo>
                <a:lnTo>
                  <a:pt x="1497344" y="0"/>
                </a:lnTo>
                <a:lnTo>
                  <a:pt x="1497344" y="1504028"/>
                </a:lnTo>
                <a:lnTo>
                  <a:pt x="0" y="15040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082686" y="1665538"/>
            <a:ext cx="11772217" cy="8621462"/>
          </a:xfrm>
          <a:custGeom>
            <a:avLst/>
            <a:gdLst/>
            <a:ahLst/>
            <a:cxnLst/>
            <a:rect l="l" t="t" r="r" b="b"/>
            <a:pathLst>
              <a:path w="11772217" h="8621462">
                <a:moveTo>
                  <a:pt x="0" y="0"/>
                </a:moveTo>
                <a:lnTo>
                  <a:pt x="11772217" y="0"/>
                </a:lnTo>
                <a:lnTo>
                  <a:pt x="11772217" y="8621462"/>
                </a:lnTo>
                <a:lnTo>
                  <a:pt x="0" y="8621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4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241570" y="201090"/>
            <a:ext cx="12790587" cy="175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endParaRPr/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Poppins Semi-Bold"/>
              </a:rPr>
              <a:t>Zhodnoťte, jaké části zdravotnické dokumentace je efektivní sdílet v digitalizované podobě?</a:t>
            </a:r>
          </a:p>
          <a:p>
            <a:pPr algn="ctr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Poppins Semi-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700262" y="2750413"/>
            <a:ext cx="4337379" cy="21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21"/>
              </a:lnSpc>
              <a:spcBef>
                <a:spcPct val="0"/>
              </a:spcBef>
            </a:pPr>
            <a:r>
              <a:rPr lang="en-US" sz="1229">
                <a:solidFill>
                  <a:srgbClr val="FFFFFF"/>
                </a:solidFill>
                <a:latin typeface="Now Medium"/>
              </a:rPr>
              <a:t>                           67%                          24%     0%     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700262" y="3498713"/>
            <a:ext cx="4337379" cy="21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21"/>
              </a:lnSpc>
              <a:spcBef>
                <a:spcPct val="0"/>
              </a:spcBef>
            </a:pPr>
            <a:r>
              <a:rPr lang="en-US" sz="1229">
                <a:solidFill>
                  <a:srgbClr val="FFFFFF"/>
                </a:solidFill>
                <a:latin typeface="Now Medium"/>
              </a:rPr>
              <a:t>                           75%                             19%  6%   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595980" y="4246624"/>
            <a:ext cx="4337379" cy="21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21"/>
              </a:lnSpc>
              <a:spcBef>
                <a:spcPct val="0"/>
              </a:spcBef>
            </a:pPr>
            <a:r>
              <a:rPr lang="en-US" sz="1229">
                <a:solidFill>
                  <a:srgbClr val="FAFDFD"/>
                </a:solidFill>
                <a:latin typeface="Now Medium"/>
              </a:rPr>
              <a:t>                              61%                      29%        10%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700262" y="4942588"/>
            <a:ext cx="4337379" cy="21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21"/>
              </a:lnSpc>
              <a:spcBef>
                <a:spcPct val="0"/>
              </a:spcBef>
            </a:pPr>
            <a:r>
              <a:rPr lang="en-US" sz="1229">
                <a:solidFill>
                  <a:srgbClr val="FFFFFF"/>
                </a:solidFill>
                <a:latin typeface="Now Medium"/>
              </a:rPr>
              <a:t>                         72%                           21%      7%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95980" y="5638552"/>
            <a:ext cx="4337379" cy="21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21"/>
              </a:lnSpc>
              <a:spcBef>
                <a:spcPct val="0"/>
              </a:spcBef>
            </a:pPr>
            <a:r>
              <a:rPr lang="en-US" sz="1229">
                <a:solidFill>
                  <a:srgbClr val="FFFFFF"/>
                </a:solidFill>
                <a:latin typeface="Now Medium"/>
              </a:rPr>
              <a:t>                               48%                  32%        14%   6%  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595980" y="6386463"/>
            <a:ext cx="4337379" cy="21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21"/>
              </a:lnSpc>
              <a:spcBef>
                <a:spcPct val="0"/>
              </a:spcBef>
            </a:pPr>
            <a:r>
              <a:rPr lang="en-US" sz="1229">
                <a:solidFill>
                  <a:srgbClr val="FFFFFF"/>
                </a:solidFill>
                <a:latin typeface="Now Medium"/>
              </a:rPr>
              <a:t>                               49%                    30%      13%   8%  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700262" y="7134373"/>
            <a:ext cx="4337379" cy="21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21"/>
              </a:lnSpc>
              <a:spcBef>
                <a:spcPct val="0"/>
              </a:spcBef>
            </a:pPr>
            <a:r>
              <a:rPr lang="en-US" sz="1229">
                <a:solidFill>
                  <a:srgbClr val="FFFFFF"/>
                </a:solidFill>
                <a:latin typeface="Now Medium"/>
              </a:rPr>
              <a:t>                                36ˇ%               29%        19%    7% 9%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754077" y="7834658"/>
            <a:ext cx="4337379" cy="21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21"/>
              </a:lnSpc>
              <a:spcBef>
                <a:spcPct val="0"/>
              </a:spcBef>
            </a:pPr>
            <a:r>
              <a:rPr lang="en-US" sz="1229">
                <a:solidFill>
                  <a:srgbClr val="FFFFFF"/>
                </a:solidFill>
                <a:latin typeface="Now Medium"/>
              </a:rPr>
              <a:t>                                33%            28%           21%    7% 11%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249241" y="8534944"/>
            <a:ext cx="4337379" cy="21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21"/>
              </a:lnSpc>
              <a:spcBef>
                <a:spcPct val="0"/>
              </a:spcBef>
            </a:pPr>
            <a:r>
              <a:rPr lang="en-US" sz="1229">
                <a:solidFill>
                  <a:srgbClr val="FFFFFF"/>
                </a:solidFill>
                <a:latin typeface="Now Medium"/>
              </a:rPr>
              <a:t>                                        57%                   28%       9% 6%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939339" y="9282854"/>
            <a:ext cx="4337379" cy="21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21"/>
              </a:lnSpc>
              <a:spcBef>
                <a:spcPct val="0"/>
              </a:spcBef>
            </a:pPr>
            <a:r>
              <a:rPr lang="en-US" sz="1229">
                <a:solidFill>
                  <a:srgbClr val="FFFFFF"/>
                </a:solidFill>
                <a:latin typeface="Now Medium"/>
              </a:rPr>
              <a:t>                                 35%             25%     8% 3%    29% </a:t>
            </a:r>
          </a:p>
        </p:txBody>
      </p:sp>
      <p:sp>
        <p:nvSpPr>
          <p:cNvPr id="15" name="Freeform 15"/>
          <p:cNvSpPr/>
          <p:nvPr/>
        </p:nvSpPr>
        <p:spPr>
          <a:xfrm>
            <a:off x="64667" y="92607"/>
            <a:ext cx="2680098" cy="1353450"/>
          </a:xfrm>
          <a:custGeom>
            <a:avLst/>
            <a:gdLst/>
            <a:ahLst/>
            <a:cxnLst/>
            <a:rect l="l" t="t" r="r" b="b"/>
            <a:pathLst>
              <a:path w="2680098" h="1353450">
                <a:moveTo>
                  <a:pt x="0" y="0"/>
                </a:moveTo>
                <a:lnTo>
                  <a:pt x="2680098" y="0"/>
                </a:lnTo>
                <a:lnTo>
                  <a:pt x="2680098" y="1353449"/>
                </a:lnTo>
                <a:lnTo>
                  <a:pt x="0" y="13534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628932" y="276686"/>
            <a:ext cx="1497344" cy="1504028"/>
          </a:xfrm>
          <a:custGeom>
            <a:avLst/>
            <a:gdLst/>
            <a:ahLst/>
            <a:cxnLst/>
            <a:rect l="l" t="t" r="r" b="b"/>
            <a:pathLst>
              <a:path w="1497344" h="1504028">
                <a:moveTo>
                  <a:pt x="0" y="0"/>
                </a:moveTo>
                <a:lnTo>
                  <a:pt x="1497344" y="0"/>
                </a:lnTo>
                <a:lnTo>
                  <a:pt x="1497344" y="1504028"/>
                </a:lnTo>
                <a:lnTo>
                  <a:pt x="0" y="15040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144993" y="7811772"/>
            <a:ext cx="2716113" cy="2901056"/>
          </a:xfrm>
          <a:custGeom>
            <a:avLst/>
            <a:gdLst/>
            <a:ahLst/>
            <a:cxnLst/>
            <a:rect l="l" t="t" r="r" b="b"/>
            <a:pathLst>
              <a:path w="2716113" h="2901056">
                <a:moveTo>
                  <a:pt x="0" y="0"/>
                </a:moveTo>
                <a:lnTo>
                  <a:pt x="2716113" y="0"/>
                </a:lnTo>
                <a:lnTo>
                  <a:pt x="2716113" y="2901056"/>
                </a:lnTo>
                <a:lnTo>
                  <a:pt x="0" y="2901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082357" y="2233172"/>
            <a:ext cx="9911162" cy="2554041"/>
          </a:xfrm>
          <a:custGeom>
            <a:avLst/>
            <a:gdLst/>
            <a:ahLst/>
            <a:cxnLst/>
            <a:rect l="l" t="t" r="r" b="b"/>
            <a:pathLst>
              <a:path w="9911162" h="2554041">
                <a:moveTo>
                  <a:pt x="0" y="0"/>
                </a:moveTo>
                <a:lnTo>
                  <a:pt x="9911161" y="0"/>
                </a:lnTo>
                <a:lnTo>
                  <a:pt x="9911161" y="2554040"/>
                </a:lnTo>
                <a:lnTo>
                  <a:pt x="0" y="25540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5925" b="-1499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624440" y="449456"/>
            <a:ext cx="10502380" cy="1678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endParaRPr/>
          </a:p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latin typeface="Poppins Semi-Bold"/>
              </a:rPr>
              <a:t>Ke své činnosti lékaře používám:</a:t>
            </a:r>
          </a:p>
          <a:p>
            <a:pPr algn="ctr">
              <a:lnSpc>
                <a:spcPts val="5319"/>
              </a:lnSpc>
            </a:pPr>
            <a:endParaRPr lang="en-US" sz="3799">
              <a:solidFill>
                <a:srgbClr val="000000"/>
              </a:solidFill>
              <a:latin typeface="Poppins Semi-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4326088" y="6871125"/>
            <a:ext cx="9667430" cy="2876135"/>
          </a:xfrm>
          <a:custGeom>
            <a:avLst/>
            <a:gdLst/>
            <a:ahLst/>
            <a:cxnLst/>
            <a:rect l="l" t="t" r="r" b="b"/>
            <a:pathLst>
              <a:path w="9667430" h="2876135">
                <a:moveTo>
                  <a:pt x="0" y="0"/>
                </a:moveTo>
                <a:lnTo>
                  <a:pt x="9667430" y="0"/>
                </a:lnTo>
                <a:lnTo>
                  <a:pt x="9667430" y="2876135"/>
                </a:lnTo>
                <a:lnTo>
                  <a:pt x="0" y="28761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538" r="-3024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786747" y="5082965"/>
            <a:ext cx="10502380" cy="1678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endParaRPr/>
          </a:p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latin typeface="Poppins Semi-Bold"/>
              </a:rPr>
              <a:t>Disponuje můj hardware webkamerou:</a:t>
            </a:r>
          </a:p>
          <a:p>
            <a:pPr algn="ctr">
              <a:lnSpc>
                <a:spcPts val="5319"/>
              </a:lnSpc>
            </a:pPr>
            <a:endParaRPr lang="en-US" sz="3799">
              <a:solidFill>
                <a:srgbClr val="000000"/>
              </a:solidFill>
              <a:latin typeface="Poppins Semi-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047421" y="3375949"/>
            <a:ext cx="368260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52%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898674" y="3013945"/>
            <a:ext cx="377547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39%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140311" y="4139680"/>
            <a:ext cx="266224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9%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898674" y="8174950"/>
            <a:ext cx="1518853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49%              51%</a:t>
            </a:r>
          </a:p>
        </p:txBody>
      </p:sp>
      <p:sp>
        <p:nvSpPr>
          <p:cNvPr id="12" name="Freeform 12"/>
          <p:cNvSpPr/>
          <p:nvPr/>
        </p:nvSpPr>
        <p:spPr>
          <a:xfrm>
            <a:off x="64667" y="92607"/>
            <a:ext cx="2680098" cy="1353450"/>
          </a:xfrm>
          <a:custGeom>
            <a:avLst/>
            <a:gdLst/>
            <a:ahLst/>
            <a:cxnLst/>
            <a:rect l="l" t="t" r="r" b="b"/>
            <a:pathLst>
              <a:path w="2680098" h="1353450">
                <a:moveTo>
                  <a:pt x="0" y="0"/>
                </a:moveTo>
                <a:lnTo>
                  <a:pt x="2680098" y="0"/>
                </a:lnTo>
                <a:lnTo>
                  <a:pt x="2680098" y="1353449"/>
                </a:lnTo>
                <a:lnTo>
                  <a:pt x="0" y="13534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628932" y="276686"/>
            <a:ext cx="1497344" cy="1504028"/>
          </a:xfrm>
          <a:custGeom>
            <a:avLst/>
            <a:gdLst/>
            <a:ahLst/>
            <a:cxnLst/>
            <a:rect l="l" t="t" r="r" b="b"/>
            <a:pathLst>
              <a:path w="1497344" h="1504028">
                <a:moveTo>
                  <a:pt x="0" y="0"/>
                </a:moveTo>
                <a:lnTo>
                  <a:pt x="1497344" y="0"/>
                </a:lnTo>
                <a:lnTo>
                  <a:pt x="1497344" y="1504028"/>
                </a:lnTo>
                <a:lnTo>
                  <a:pt x="0" y="15040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144993" y="7811772"/>
            <a:ext cx="2716113" cy="2901056"/>
          </a:xfrm>
          <a:custGeom>
            <a:avLst/>
            <a:gdLst/>
            <a:ahLst/>
            <a:cxnLst/>
            <a:rect l="l" t="t" r="r" b="b"/>
            <a:pathLst>
              <a:path w="2716113" h="2901056">
                <a:moveTo>
                  <a:pt x="0" y="0"/>
                </a:moveTo>
                <a:lnTo>
                  <a:pt x="2716113" y="0"/>
                </a:lnTo>
                <a:lnTo>
                  <a:pt x="2716113" y="2901056"/>
                </a:lnTo>
                <a:lnTo>
                  <a:pt x="0" y="2901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624440" y="449456"/>
            <a:ext cx="10502380" cy="2345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endParaRPr/>
          </a:p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latin typeface="Poppins Semi-Bold"/>
              </a:rPr>
              <a:t>Používáte videopřenos ke kontaktu s pacientem?</a:t>
            </a:r>
          </a:p>
          <a:p>
            <a:pPr algn="ctr">
              <a:lnSpc>
                <a:spcPts val="5319"/>
              </a:lnSpc>
            </a:pPr>
            <a:endParaRPr lang="en-US" sz="3799">
              <a:solidFill>
                <a:srgbClr val="000000"/>
              </a:solidFill>
              <a:latin typeface="Poppins Semi-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3047421" y="3375949"/>
            <a:ext cx="368260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52%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898674" y="3013945"/>
            <a:ext cx="377547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39%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140311" y="4139680"/>
            <a:ext cx="266224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9%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898674" y="8174950"/>
            <a:ext cx="1518853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49%              51%</a:t>
            </a:r>
          </a:p>
        </p:txBody>
      </p:sp>
      <p:sp>
        <p:nvSpPr>
          <p:cNvPr id="9" name="Freeform 9"/>
          <p:cNvSpPr/>
          <p:nvPr/>
        </p:nvSpPr>
        <p:spPr>
          <a:xfrm>
            <a:off x="4121742" y="2337078"/>
            <a:ext cx="10044515" cy="2775186"/>
          </a:xfrm>
          <a:custGeom>
            <a:avLst/>
            <a:gdLst/>
            <a:ahLst/>
            <a:cxnLst/>
            <a:rect l="l" t="t" r="r" b="b"/>
            <a:pathLst>
              <a:path w="10044515" h="2775186">
                <a:moveTo>
                  <a:pt x="0" y="0"/>
                </a:moveTo>
                <a:lnTo>
                  <a:pt x="10044516" y="0"/>
                </a:lnTo>
                <a:lnTo>
                  <a:pt x="10044516" y="2775186"/>
                </a:lnTo>
                <a:lnTo>
                  <a:pt x="0" y="27751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401892" y="4139680"/>
            <a:ext cx="377547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93%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738275" y="2766572"/>
            <a:ext cx="250031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7%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624440" y="4922516"/>
            <a:ext cx="10502380" cy="1678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endParaRPr/>
          </a:p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latin typeface="Poppins Semi-Bold"/>
              </a:rPr>
              <a:t>Technologické řešení připojení k internetu:</a:t>
            </a:r>
          </a:p>
          <a:p>
            <a:pPr algn="ctr">
              <a:lnSpc>
                <a:spcPts val="5319"/>
              </a:lnSpc>
            </a:pPr>
            <a:endParaRPr lang="en-US" sz="3799">
              <a:solidFill>
                <a:srgbClr val="000000"/>
              </a:solidFill>
              <a:latin typeface="Poppins Semi-Bold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381652" y="6572275"/>
            <a:ext cx="9524696" cy="2478995"/>
          </a:xfrm>
          <a:custGeom>
            <a:avLst/>
            <a:gdLst/>
            <a:ahLst/>
            <a:cxnLst/>
            <a:rect l="l" t="t" r="r" b="b"/>
            <a:pathLst>
              <a:path w="9524696" h="2478995">
                <a:moveTo>
                  <a:pt x="0" y="0"/>
                </a:moveTo>
                <a:lnTo>
                  <a:pt x="9524696" y="0"/>
                </a:lnTo>
                <a:lnTo>
                  <a:pt x="9524696" y="2478995"/>
                </a:lnTo>
                <a:lnTo>
                  <a:pt x="0" y="24789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201" r="-8132" b="-4166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3044444" y="7783197"/>
            <a:ext cx="364927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57%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729784" y="7783197"/>
            <a:ext cx="357664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27%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109534" y="6946866"/>
            <a:ext cx="333375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15%</a:t>
            </a:r>
          </a:p>
        </p:txBody>
      </p:sp>
      <p:sp>
        <p:nvSpPr>
          <p:cNvPr id="17" name="Freeform 17"/>
          <p:cNvSpPr/>
          <p:nvPr/>
        </p:nvSpPr>
        <p:spPr>
          <a:xfrm>
            <a:off x="64667" y="92607"/>
            <a:ext cx="2680098" cy="1353450"/>
          </a:xfrm>
          <a:custGeom>
            <a:avLst/>
            <a:gdLst/>
            <a:ahLst/>
            <a:cxnLst/>
            <a:rect l="l" t="t" r="r" b="b"/>
            <a:pathLst>
              <a:path w="2680098" h="1353450">
                <a:moveTo>
                  <a:pt x="0" y="0"/>
                </a:moveTo>
                <a:lnTo>
                  <a:pt x="2680098" y="0"/>
                </a:lnTo>
                <a:lnTo>
                  <a:pt x="2680098" y="1353449"/>
                </a:lnTo>
                <a:lnTo>
                  <a:pt x="0" y="13534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628932" y="276686"/>
            <a:ext cx="1497344" cy="1504028"/>
          </a:xfrm>
          <a:custGeom>
            <a:avLst/>
            <a:gdLst/>
            <a:ahLst/>
            <a:cxnLst/>
            <a:rect l="l" t="t" r="r" b="b"/>
            <a:pathLst>
              <a:path w="1497344" h="1504028">
                <a:moveTo>
                  <a:pt x="0" y="0"/>
                </a:moveTo>
                <a:lnTo>
                  <a:pt x="1497344" y="0"/>
                </a:lnTo>
                <a:lnTo>
                  <a:pt x="1497344" y="1504028"/>
                </a:lnTo>
                <a:lnTo>
                  <a:pt x="0" y="15040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635318" y="3474135"/>
            <a:ext cx="11349936" cy="3021075"/>
          </a:xfrm>
          <a:custGeom>
            <a:avLst/>
            <a:gdLst/>
            <a:ahLst/>
            <a:cxnLst/>
            <a:rect l="l" t="t" r="r" b="b"/>
            <a:pathLst>
              <a:path w="11349936" h="3021075">
                <a:moveTo>
                  <a:pt x="0" y="0"/>
                </a:moveTo>
                <a:lnTo>
                  <a:pt x="11349936" y="0"/>
                </a:lnTo>
                <a:lnTo>
                  <a:pt x="11349936" y="3021075"/>
                </a:lnTo>
                <a:lnTo>
                  <a:pt x="0" y="30210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648" t="-9217" r="-4648" b="-9481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28836" y="384673"/>
            <a:ext cx="10982621" cy="2483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endParaRPr/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Poppins Semi-Bold"/>
              </a:rPr>
              <a:t>Chtěl bych znát ekonomické parametry digitalizace pro moji praxi?</a:t>
            </a:r>
          </a:p>
          <a:p>
            <a:pPr algn="ctr">
              <a:lnSpc>
                <a:spcPts val="5599"/>
              </a:lnSpc>
            </a:pPr>
            <a:endParaRPr lang="en-US" sz="3999">
              <a:solidFill>
                <a:srgbClr val="000000"/>
              </a:solidFill>
              <a:latin typeface="Poppins Semi-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3856563" y="5009257"/>
            <a:ext cx="322659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71%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655699" y="4328298"/>
            <a:ext cx="373737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29%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229067" y="7487816"/>
            <a:ext cx="11282390" cy="1342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Poppins Semi-Bold Italics"/>
              </a:rPr>
              <a:t>Při pohledu na ekonomické parametry digitalizace pro praxi lékařů, které by mohly ovlivnit jejich pracovní prostředí by více než 71% respondentů chtělo konkrétní parametry znát, zbylých 29% to nepovažuje za důležité. </a:t>
            </a:r>
          </a:p>
          <a:p>
            <a:pPr algn="ctr">
              <a:lnSpc>
                <a:spcPts val="2660"/>
              </a:lnSpc>
              <a:spcBef>
                <a:spcPct val="0"/>
              </a:spcBef>
            </a:pPr>
            <a:endParaRPr lang="en-US" sz="1900">
              <a:solidFill>
                <a:srgbClr val="000000"/>
              </a:solidFill>
              <a:latin typeface="Poppins Semi-Bold Itali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64667" y="92607"/>
            <a:ext cx="2680098" cy="1353450"/>
          </a:xfrm>
          <a:custGeom>
            <a:avLst/>
            <a:gdLst/>
            <a:ahLst/>
            <a:cxnLst/>
            <a:rect l="l" t="t" r="r" b="b"/>
            <a:pathLst>
              <a:path w="2680098" h="1353450">
                <a:moveTo>
                  <a:pt x="0" y="0"/>
                </a:moveTo>
                <a:lnTo>
                  <a:pt x="2680098" y="0"/>
                </a:lnTo>
                <a:lnTo>
                  <a:pt x="2680098" y="1353449"/>
                </a:lnTo>
                <a:lnTo>
                  <a:pt x="0" y="13534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628932" y="276686"/>
            <a:ext cx="1497344" cy="1504028"/>
          </a:xfrm>
          <a:custGeom>
            <a:avLst/>
            <a:gdLst/>
            <a:ahLst/>
            <a:cxnLst/>
            <a:rect l="l" t="t" r="r" b="b"/>
            <a:pathLst>
              <a:path w="1497344" h="1504028">
                <a:moveTo>
                  <a:pt x="0" y="0"/>
                </a:moveTo>
                <a:lnTo>
                  <a:pt x="1497344" y="0"/>
                </a:lnTo>
                <a:lnTo>
                  <a:pt x="1497344" y="1504028"/>
                </a:lnTo>
                <a:lnTo>
                  <a:pt x="0" y="15040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968393" y="2421801"/>
            <a:ext cx="10816739" cy="2876578"/>
          </a:xfrm>
          <a:custGeom>
            <a:avLst/>
            <a:gdLst/>
            <a:ahLst/>
            <a:cxnLst/>
            <a:rect l="l" t="t" r="r" b="b"/>
            <a:pathLst>
              <a:path w="10816739" h="2876578">
                <a:moveTo>
                  <a:pt x="0" y="0"/>
                </a:moveTo>
                <a:lnTo>
                  <a:pt x="10816738" y="0"/>
                </a:lnTo>
                <a:lnTo>
                  <a:pt x="10816738" y="2876578"/>
                </a:lnTo>
                <a:lnTo>
                  <a:pt x="0" y="28765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180" t="-5993" r="-4117" b="-399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573543" y="612774"/>
            <a:ext cx="9606439" cy="717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Poppins Semi-Bold"/>
              </a:rPr>
              <a:t>Zdravotnickou dokumentaci zálohuji: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804518" y="3725847"/>
            <a:ext cx="386001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50%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708806" y="4217241"/>
            <a:ext cx="368022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24%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492171" y="3299133"/>
            <a:ext cx="433268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20%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006569" y="2653828"/>
            <a:ext cx="250031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7%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735567" y="6210194"/>
            <a:ext cx="11282390" cy="2675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Poppins Semi-Bold Italics"/>
              </a:rPr>
              <a:t>Dotazníkové šetření se také zaměřilo na metody zálohování zdravotnických dat na základě potřeby a zabezpečení lékařských praxí. Celá polovina 50 % dotazových zálohuje dokumentaci pouze na svém zařízení, cloudových služeb pro zálohu dokumentace umožňující snadný přístup odkudkoli a zvyšujících bezpečnost dat, vzhledem k uložení na vzdálených serverech s redundantními zálohami využívá 24 % respondentů. Zajímavých zjištěním bylo, že 20 % lékařů neví, zda zdravotnickou dokumentaci zálohuje a celých </a:t>
            </a:r>
          </a:p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Poppins Semi-Bold Italics"/>
              </a:rPr>
              <a:t>7 % dokumentaci nezálohuje vůbec. </a:t>
            </a:r>
          </a:p>
          <a:p>
            <a:pPr marL="0" lvl="0" indent="0" algn="ctr">
              <a:lnSpc>
                <a:spcPts val="2660"/>
              </a:lnSpc>
              <a:spcBef>
                <a:spcPct val="0"/>
              </a:spcBef>
            </a:pPr>
            <a:endParaRPr lang="en-US" sz="1900">
              <a:solidFill>
                <a:srgbClr val="000000"/>
              </a:solidFill>
              <a:latin typeface="Poppins Semi-Bold Itali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64667" y="92607"/>
            <a:ext cx="2680098" cy="1353450"/>
          </a:xfrm>
          <a:custGeom>
            <a:avLst/>
            <a:gdLst/>
            <a:ahLst/>
            <a:cxnLst/>
            <a:rect l="l" t="t" r="r" b="b"/>
            <a:pathLst>
              <a:path w="2680098" h="1353450">
                <a:moveTo>
                  <a:pt x="0" y="0"/>
                </a:moveTo>
                <a:lnTo>
                  <a:pt x="2680098" y="0"/>
                </a:lnTo>
                <a:lnTo>
                  <a:pt x="2680098" y="1353449"/>
                </a:lnTo>
                <a:lnTo>
                  <a:pt x="0" y="13534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628932" y="276686"/>
            <a:ext cx="1497344" cy="1504028"/>
          </a:xfrm>
          <a:custGeom>
            <a:avLst/>
            <a:gdLst/>
            <a:ahLst/>
            <a:cxnLst/>
            <a:rect l="l" t="t" r="r" b="b"/>
            <a:pathLst>
              <a:path w="1497344" h="1504028">
                <a:moveTo>
                  <a:pt x="0" y="0"/>
                </a:moveTo>
                <a:lnTo>
                  <a:pt x="1497344" y="0"/>
                </a:lnTo>
                <a:lnTo>
                  <a:pt x="1497344" y="1504028"/>
                </a:lnTo>
                <a:lnTo>
                  <a:pt x="0" y="15040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637021" y="-793957"/>
            <a:ext cx="10492398" cy="12013334"/>
            <a:chOff x="0" y="0"/>
            <a:chExt cx="2763430" cy="31640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63430" cy="3164006"/>
            </a:xfrm>
            <a:custGeom>
              <a:avLst/>
              <a:gdLst/>
              <a:ahLst/>
              <a:cxnLst/>
              <a:rect l="l" t="t" r="r" b="b"/>
              <a:pathLst>
                <a:path w="2763430" h="3164006">
                  <a:moveTo>
                    <a:pt x="0" y="0"/>
                  </a:moveTo>
                  <a:lnTo>
                    <a:pt x="2763430" y="0"/>
                  </a:lnTo>
                  <a:lnTo>
                    <a:pt x="2763430" y="3164006"/>
                  </a:lnTo>
                  <a:lnTo>
                    <a:pt x="0" y="3164006"/>
                  </a:ln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114588" y="1101925"/>
            <a:ext cx="8144712" cy="8083222"/>
            <a:chOff x="0" y="0"/>
            <a:chExt cx="10859616" cy="10777630"/>
          </a:xfrm>
        </p:grpSpPr>
        <p:sp>
          <p:nvSpPr>
            <p:cNvPr id="7" name="TextBox 7"/>
            <p:cNvSpPr txBox="1"/>
            <p:nvPr/>
          </p:nvSpPr>
          <p:spPr>
            <a:xfrm>
              <a:off x="1375678" y="10270758"/>
              <a:ext cx="1407205" cy="506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1"/>
                </a:lnSpc>
              </a:pPr>
              <a:r>
                <a:rPr lang="en-US" sz="2308">
                  <a:solidFill>
                    <a:srgbClr val="000000"/>
                  </a:solidFill>
                  <a:latin typeface="Open Sans Light"/>
                </a:rPr>
                <a:t>AMICUS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802980" y="10270758"/>
              <a:ext cx="1664157" cy="506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1"/>
                </a:lnSpc>
              </a:pPr>
              <a:r>
                <a:rPr lang="en-US" sz="2308">
                  <a:solidFill>
                    <a:srgbClr val="000000"/>
                  </a:solidFill>
                  <a:latin typeface="Open Sans Light"/>
                </a:rPr>
                <a:t>MEDICUS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5944094" y="10270758"/>
              <a:ext cx="2493487" cy="506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1"/>
                </a:lnSpc>
              </a:pPr>
              <a:r>
                <a:rPr lang="en-US" sz="2308">
                  <a:solidFill>
                    <a:srgbClr val="000000"/>
                  </a:solidFill>
                  <a:latin typeface="Open Sans Light"/>
                </a:rPr>
                <a:t>SMART MEDIC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8683616" y="10270758"/>
              <a:ext cx="2125999" cy="506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1"/>
                </a:lnSpc>
              </a:pPr>
              <a:r>
                <a:rPr lang="en-US" sz="2308">
                  <a:solidFill>
                    <a:srgbClr val="000000"/>
                  </a:solidFill>
                  <a:latin typeface="Open Sans Light"/>
                </a:rPr>
                <a:t>PC DOCTOR</a:t>
              </a:r>
            </a:p>
          </p:txBody>
        </p:sp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966280" y="229623"/>
              <a:ext cx="9893336" cy="9893336"/>
              <a:chOff x="0" y="0"/>
              <a:chExt cx="10287000" cy="10287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-63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0" y="256540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0" y="51371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0" y="770890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0" y="102806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60000"/>
                </a:srgbClr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0" y="-47625"/>
              <a:ext cx="770856" cy="506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231"/>
                </a:lnSpc>
              </a:pPr>
              <a:r>
                <a:rPr lang="en-US" sz="2308">
                  <a:solidFill>
                    <a:srgbClr val="000000"/>
                  </a:solidFill>
                  <a:latin typeface="Open Sans Light"/>
                </a:rPr>
                <a:t>400 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2425709"/>
              <a:ext cx="770856" cy="506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231"/>
                </a:lnSpc>
              </a:pPr>
              <a:r>
                <a:rPr lang="en-US" sz="2308">
                  <a:solidFill>
                    <a:srgbClr val="000000"/>
                  </a:solidFill>
                  <a:latin typeface="Open Sans Light"/>
                </a:rPr>
                <a:t>300 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4899043"/>
              <a:ext cx="770856" cy="506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231"/>
                </a:lnSpc>
              </a:pPr>
              <a:r>
                <a:rPr lang="en-US" sz="2308">
                  <a:solidFill>
                    <a:srgbClr val="000000"/>
                  </a:solidFill>
                  <a:latin typeface="Open Sans Light"/>
                </a:rPr>
                <a:t>200 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7372377"/>
              <a:ext cx="770856" cy="506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231"/>
                </a:lnSpc>
              </a:pPr>
              <a:r>
                <a:rPr lang="en-US" sz="2308">
                  <a:solidFill>
                    <a:srgbClr val="000000"/>
                  </a:solidFill>
                  <a:latin typeface="Open Sans Light"/>
                </a:rPr>
                <a:t>100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446116" y="9845711"/>
              <a:ext cx="324740" cy="506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231"/>
                </a:lnSpc>
              </a:pPr>
              <a:r>
                <a:rPr lang="en-US" sz="2308">
                  <a:solidFill>
                    <a:srgbClr val="000000"/>
                  </a:solidFill>
                  <a:latin typeface="Open Sans Light"/>
                </a:rPr>
                <a:t>0 </a:t>
              </a:r>
            </a:p>
          </p:txBody>
        </p: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966280" y="2226917"/>
              <a:ext cx="9893336" cy="7896043"/>
              <a:chOff x="0" y="2076768"/>
              <a:chExt cx="10287000" cy="8210232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7426007"/>
                <a:ext cx="2314575" cy="2860993"/>
              </a:xfrm>
              <a:custGeom>
                <a:avLst/>
                <a:gdLst/>
                <a:ahLst/>
                <a:cxnLst/>
                <a:rect l="l" t="t" r="r" b="b"/>
                <a:pathLst>
                  <a:path w="2314575" h="2860993">
                    <a:moveTo>
                      <a:pt x="0" y="2860993"/>
                    </a:moveTo>
                    <a:lnTo>
                      <a:pt x="0" y="185166"/>
                    </a:lnTo>
                    <a:cubicBezTo>
                      <a:pt x="0" y="136057"/>
                      <a:pt x="19508" y="88960"/>
                      <a:pt x="54234" y="54234"/>
                    </a:cubicBezTo>
                    <a:cubicBezTo>
                      <a:pt x="88959" y="19509"/>
                      <a:pt x="136057" y="0"/>
                      <a:pt x="185166" y="0"/>
                    </a:cubicBezTo>
                    <a:lnTo>
                      <a:pt x="2129409" y="0"/>
                    </a:lnTo>
                    <a:cubicBezTo>
                      <a:pt x="2178518" y="0"/>
                      <a:pt x="2225616" y="19509"/>
                      <a:pt x="2260341" y="54234"/>
                    </a:cubicBezTo>
                    <a:cubicBezTo>
                      <a:pt x="2295067" y="88960"/>
                      <a:pt x="2314575" y="136057"/>
                      <a:pt x="2314575" y="185166"/>
                    </a:cubicBezTo>
                    <a:lnTo>
                      <a:pt x="2314575" y="2860993"/>
                    </a:lnTo>
                    <a:close/>
                  </a:path>
                </a:pathLst>
              </a:custGeom>
              <a:solidFill>
                <a:srgbClr val="2D8BBA"/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2657475" y="2642552"/>
                <a:ext cx="2314575" cy="7644448"/>
              </a:xfrm>
              <a:custGeom>
                <a:avLst/>
                <a:gdLst/>
                <a:ahLst/>
                <a:cxnLst/>
                <a:rect l="l" t="t" r="r" b="b"/>
                <a:pathLst>
                  <a:path w="2314575" h="7644448">
                    <a:moveTo>
                      <a:pt x="0" y="7644448"/>
                    </a:moveTo>
                    <a:lnTo>
                      <a:pt x="0" y="185166"/>
                    </a:lnTo>
                    <a:cubicBezTo>
                      <a:pt x="0" y="136057"/>
                      <a:pt x="19508" y="88960"/>
                      <a:pt x="54234" y="54234"/>
                    </a:cubicBezTo>
                    <a:cubicBezTo>
                      <a:pt x="88959" y="19509"/>
                      <a:pt x="136057" y="0"/>
                      <a:pt x="185166" y="0"/>
                    </a:cubicBezTo>
                    <a:lnTo>
                      <a:pt x="2129409" y="0"/>
                    </a:lnTo>
                    <a:cubicBezTo>
                      <a:pt x="2231673" y="0"/>
                      <a:pt x="2314575" y="82902"/>
                      <a:pt x="2314575" y="185166"/>
                    </a:cubicBezTo>
                    <a:lnTo>
                      <a:pt x="2314575" y="7644448"/>
                    </a:lnTo>
                    <a:close/>
                  </a:path>
                </a:pathLst>
              </a:custGeom>
              <a:solidFill>
                <a:srgbClr val="2D8BBA"/>
              </a:solidFill>
            </p:spPr>
          </p:sp>
          <p:sp>
            <p:nvSpPr>
              <p:cNvPr id="25" name="Freeform 25"/>
              <p:cNvSpPr/>
              <p:nvPr/>
            </p:nvSpPr>
            <p:spPr>
              <a:xfrm>
                <a:off x="5314950" y="2616835"/>
                <a:ext cx="2314575" cy="7670165"/>
              </a:xfrm>
              <a:custGeom>
                <a:avLst/>
                <a:gdLst/>
                <a:ahLst/>
                <a:cxnLst/>
                <a:rect l="l" t="t" r="r" b="b"/>
                <a:pathLst>
                  <a:path w="2314575" h="7670165">
                    <a:moveTo>
                      <a:pt x="0" y="7670165"/>
                    </a:moveTo>
                    <a:lnTo>
                      <a:pt x="0" y="185166"/>
                    </a:lnTo>
                    <a:cubicBezTo>
                      <a:pt x="0" y="82902"/>
                      <a:pt x="82902" y="0"/>
                      <a:pt x="185166" y="0"/>
                    </a:cubicBezTo>
                    <a:lnTo>
                      <a:pt x="2129409" y="0"/>
                    </a:lnTo>
                    <a:cubicBezTo>
                      <a:pt x="2178518" y="0"/>
                      <a:pt x="2225615" y="19509"/>
                      <a:pt x="2260341" y="54234"/>
                    </a:cubicBezTo>
                    <a:cubicBezTo>
                      <a:pt x="2295066" y="88959"/>
                      <a:pt x="2314575" y="136057"/>
                      <a:pt x="2314575" y="185166"/>
                    </a:cubicBezTo>
                    <a:lnTo>
                      <a:pt x="2314575" y="7670165"/>
                    </a:lnTo>
                    <a:close/>
                  </a:path>
                </a:pathLst>
              </a:custGeom>
              <a:solidFill>
                <a:srgbClr val="2D8BBA"/>
              </a:solidFill>
            </p:spPr>
          </p:sp>
          <p:sp>
            <p:nvSpPr>
              <p:cNvPr id="26" name="Freeform 26"/>
              <p:cNvSpPr/>
              <p:nvPr/>
            </p:nvSpPr>
            <p:spPr>
              <a:xfrm>
                <a:off x="7972425" y="2076767"/>
                <a:ext cx="2314575" cy="8210233"/>
              </a:xfrm>
              <a:custGeom>
                <a:avLst/>
                <a:gdLst/>
                <a:ahLst/>
                <a:cxnLst/>
                <a:rect l="l" t="t" r="r" b="b"/>
                <a:pathLst>
                  <a:path w="2314575" h="8210233">
                    <a:moveTo>
                      <a:pt x="0" y="8210233"/>
                    </a:moveTo>
                    <a:lnTo>
                      <a:pt x="0" y="185166"/>
                    </a:lnTo>
                    <a:cubicBezTo>
                      <a:pt x="0" y="136057"/>
                      <a:pt x="19509" y="88960"/>
                      <a:pt x="54234" y="54234"/>
                    </a:cubicBezTo>
                    <a:cubicBezTo>
                      <a:pt x="88960" y="19509"/>
                      <a:pt x="136057" y="0"/>
                      <a:pt x="185166" y="0"/>
                    </a:cubicBezTo>
                    <a:lnTo>
                      <a:pt x="2129409" y="0"/>
                    </a:lnTo>
                    <a:cubicBezTo>
                      <a:pt x="2178518" y="0"/>
                      <a:pt x="2225615" y="19509"/>
                      <a:pt x="2260341" y="54234"/>
                    </a:cubicBezTo>
                    <a:cubicBezTo>
                      <a:pt x="2295066" y="88960"/>
                      <a:pt x="2314575" y="136057"/>
                      <a:pt x="2314575" y="185166"/>
                    </a:cubicBezTo>
                    <a:lnTo>
                      <a:pt x="2314575" y="8210233"/>
                    </a:lnTo>
                    <a:close/>
                  </a:path>
                </a:pathLst>
              </a:custGeom>
              <a:solidFill>
                <a:srgbClr val="2D8BBA"/>
              </a:solidFill>
            </p:spPr>
          </p:sp>
          <p:sp>
            <p:nvSpPr>
              <p:cNvPr id="27" name="Freeform 27"/>
              <p:cNvSpPr/>
              <p:nvPr/>
            </p:nvSpPr>
            <p:spPr>
              <a:xfrm>
                <a:off x="0" y="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/>
                </a:pathLst>
              </a:custGeom>
              <a:solidFill>
                <a:srgbClr val="41B8D5"/>
              </a:solidFill>
            </p:spPr>
          </p:sp>
          <p:sp>
            <p:nvSpPr>
              <p:cNvPr id="28" name="Freeform 28"/>
              <p:cNvSpPr/>
              <p:nvPr/>
            </p:nvSpPr>
            <p:spPr>
              <a:xfrm>
                <a:off x="0" y="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/>
                </a:pathLst>
              </a:custGeom>
              <a:solidFill>
                <a:srgbClr val="41B8D5"/>
              </a:solidFill>
            </p:spPr>
          </p:sp>
          <p:sp>
            <p:nvSpPr>
              <p:cNvPr id="29" name="Freeform 29"/>
              <p:cNvSpPr/>
              <p:nvPr/>
            </p:nvSpPr>
            <p:spPr>
              <a:xfrm>
                <a:off x="0" y="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/>
                </a:pathLst>
              </a:custGeom>
              <a:solidFill>
                <a:srgbClr val="41B8D5"/>
              </a:solidFill>
            </p:spPr>
          </p:sp>
          <p:sp>
            <p:nvSpPr>
              <p:cNvPr id="30" name="Freeform 30"/>
              <p:cNvSpPr/>
              <p:nvPr/>
            </p:nvSpPr>
            <p:spPr>
              <a:xfrm>
                <a:off x="0" y="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/>
                </a:pathLst>
              </a:custGeom>
              <a:solidFill>
                <a:srgbClr val="41B8D5"/>
              </a:solidFill>
            </p:spPr>
          </p:sp>
          <p:sp>
            <p:nvSpPr>
              <p:cNvPr id="31" name="Freeform 31"/>
              <p:cNvSpPr/>
              <p:nvPr/>
            </p:nvSpPr>
            <p:spPr>
              <a:xfrm>
                <a:off x="0" y="7426007"/>
                <a:ext cx="2314575" cy="2860993"/>
              </a:xfrm>
              <a:custGeom>
                <a:avLst/>
                <a:gdLst/>
                <a:ahLst/>
                <a:cxnLst/>
                <a:rect l="l" t="t" r="r" b="b"/>
                <a:pathLst>
                  <a:path w="2314575" h="2860993">
                    <a:moveTo>
                      <a:pt x="0" y="2860993"/>
                    </a:moveTo>
                    <a:lnTo>
                      <a:pt x="0" y="185166"/>
                    </a:lnTo>
                    <a:cubicBezTo>
                      <a:pt x="0" y="136057"/>
                      <a:pt x="19508" y="88960"/>
                      <a:pt x="54234" y="54234"/>
                    </a:cubicBezTo>
                    <a:cubicBezTo>
                      <a:pt x="88959" y="19509"/>
                      <a:pt x="136057" y="0"/>
                      <a:pt x="185166" y="0"/>
                    </a:cubicBezTo>
                    <a:lnTo>
                      <a:pt x="2129409" y="0"/>
                    </a:lnTo>
                    <a:cubicBezTo>
                      <a:pt x="2178518" y="0"/>
                      <a:pt x="2225616" y="19509"/>
                      <a:pt x="2260341" y="54234"/>
                    </a:cubicBezTo>
                    <a:cubicBezTo>
                      <a:pt x="2295067" y="88960"/>
                      <a:pt x="2314575" y="136057"/>
                      <a:pt x="2314575" y="185166"/>
                    </a:cubicBezTo>
                    <a:lnTo>
                      <a:pt x="2314575" y="2860993"/>
                    </a:lnTo>
                    <a:close/>
                  </a:path>
                </a:pathLst>
              </a:custGeom>
              <a:solidFill>
                <a:srgbClr val="6CE5E8"/>
              </a:solidFill>
            </p:spPr>
          </p:sp>
          <p:sp>
            <p:nvSpPr>
              <p:cNvPr id="32" name="Freeform 32"/>
              <p:cNvSpPr/>
              <p:nvPr/>
            </p:nvSpPr>
            <p:spPr>
              <a:xfrm>
                <a:off x="2657475" y="2642552"/>
                <a:ext cx="2314575" cy="7644448"/>
              </a:xfrm>
              <a:custGeom>
                <a:avLst/>
                <a:gdLst/>
                <a:ahLst/>
                <a:cxnLst/>
                <a:rect l="l" t="t" r="r" b="b"/>
                <a:pathLst>
                  <a:path w="2314575" h="7644448">
                    <a:moveTo>
                      <a:pt x="0" y="7644448"/>
                    </a:moveTo>
                    <a:lnTo>
                      <a:pt x="0" y="185166"/>
                    </a:lnTo>
                    <a:cubicBezTo>
                      <a:pt x="0" y="136057"/>
                      <a:pt x="19508" y="88960"/>
                      <a:pt x="54234" y="54234"/>
                    </a:cubicBezTo>
                    <a:cubicBezTo>
                      <a:pt x="88959" y="19509"/>
                      <a:pt x="136057" y="0"/>
                      <a:pt x="185166" y="0"/>
                    </a:cubicBezTo>
                    <a:lnTo>
                      <a:pt x="2129409" y="0"/>
                    </a:lnTo>
                    <a:cubicBezTo>
                      <a:pt x="2231673" y="0"/>
                      <a:pt x="2314575" y="82902"/>
                      <a:pt x="2314575" y="185166"/>
                    </a:cubicBezTo>
                    <a:lnTo>
                      <a:pt x="2314575" y="7644448"/>
                    </a:lnTo>
                    <a:close/>
                  </a:path>
                </a:pathLst>
              </a:custGeom>
              <a:solidFill>
                <a:srgbClr val="6CE5E8"/>
              </a:solidFill>
            </p:spPr>
          </p:sp>
          <p:sp>
            <p:nvSpPr>
              <p:cNvPr id="33" name="Freeform 33"/>
              <p:cNvSpPr/>
              <p:nvPr/>
            </p:nvSpPr>
            <p:spPr>
              <a:xfrm>
                <a:off x="5314950" y="2616835"/>
                <a:ext cx="2314575" cy="7670165"/>
              </a:xfrm>
              <a:custGeom>
                <a:avLst/>
                <a:gdLst/>
                <a:ahLst/>
                <a:cxnLst/>
                <a:rect l="l" t="t" r="r" b="b"/>
                <a:pathLst>
                  <a:path w="2314575" h="7670165">
                    <a:moveTo>
                      <a:pt x="0" y="7670165"/>
                    </a:moveTo>
                    <a:lnTo>
                      <a:pt x="0" y="185166"/>
                    </a:lnTo>
                    <a:cubicBezTo>
                      <a:pt x="0" y="82902"/>
                      <a:pt x="82902" y="0"/>
                      <a:pt x="185166" y="0"/>
                    </a:cubicBezTo>
                    <a:lnTo>
                      <a:pt x="2129409" y="0"/>
                    </a:lnTo>
                    <a:cubicBezTo>
                      <a:pt x="2178518" y="0"/>
                      <a:pt x="2225615" y="19509"/>
                      <a:pt x="2260341" y="54234"/>
                    </a:cubicBezTo>
                    <a:cubicBezTo>
                      <a:pt x="2295066" y="88959"/>
                      <a:pt x="2314575" y="136057"/>
                      <a:pt x="2314575" y="185166"/>
                    </a:cubicBezTo>
                    <a:lnTo>
                      <a:pt x="2314575" y="7670165"/>
                    </a:lnTo>
                    <a:close/>
                  </a:path>
                </a:pathLst>
              </a:custGeom>
              <a:solidFill>
                <a:srgbClr val="6CE5E8"/>
              </a:solidFill>
            </p:spPr>
          </p:sp>
          <p:sp>
            <p:nvSpPr>
              <p:cNvPr id="34" name="Freeform 34"/>
              <p:cNvSpPr/>
              <p:nvPr/>
            </p:nvSpPr>
            <p:spPr>
              <a:xfrm>
                <a:off x="7972425" y="2076767"/>
                <a:ext cx="2314575" cy="8210233"/>
              </a:xfrm>
              <a:custGeom>
                <a:avLst/>
                <a:gdLst/>
                <a:ahLst/>
                <a:cxnLst/>
                <a:rect l="l" t="t" r="r" b="b"/>
                <a:pathLst>
                  <a:path w="2314575" h="8210233">
                    <a:moveTo>
                      <a:pt x="0" y="8210233"/>
                    </a:moveTo>
                    <a:lnTo>
                      <a:pt x="0" y="185166"/>
                    </a:lnTo>
                    <a:cubicBezTo>
                      <a:pt x="0" y="136057"/>
                      <a:pt x="19509" y="88960"/>
                      <a:pt x="54234" y="54234"/>
                    </a:cubicBezTo>
                    <a:cubicBezTo>
                      <a:pt x="88960" y="19509"/>
                      <a:pt x="136057" y="0"/>
                      <a:pt x="185166" y="0"/>
                    </a:cubicBezTo>
                    <a:lnTo>
                      <a:pt x="2129409" y="0"/>
                    </a:lnTo>
                    <a:cubicBezTo>
                      <a:pt x="2178518" y="0"/>
                      <a:pt x="2225615" y="19509"/>
                      <a:pt x="2260341" y="54234"/>
                    </a:cubicBezTo>
                    <a:cubicBezTo>
                      <a:pt x="2295066" y="88960"/>
                      <a:pt x="2314575" y="136057"/>
                      <a:pt x="2314575" y="185166"/>
                    </a:cubicBezTo>
                    <a:lnTo>
                      <a:pt x="2314575" y="8210233"/>
                    </a:lnTo>
                    <a:close/>
                  </a:path>
                </a:pathLst>
              </a:custGeom>
              <a:solidFill>
                <a:srgbClr val="6CE5E8"/>
              </a:solidFill>
            </p:spPr>
          </p:sp>
        </p:grpSp>
      </p:grpSp>
      <p:sp>
        <p:nvSpPr>
          <p:cNvPr id="35" name="TextBox 35"/>
          <p:cNvSpPr txBox="1"/>
          <p:nvPr/>
        </p:nvSpPr>
        <p:spPr>
          <a:xfrm>
            <a:off x="527681" y="4196382"/>
            <a:ext cx="7391015" cy="2435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</a:pPr>
            <a:r>
              <a:rPr lang="en-US" sz="4599">
                <a:solidFill>
                  <a:srgbClr val="000000"/>
                </a:solidFill>
                <a:latin typeface="Poppins Semi-Bold"/>
              </a:rPr>
              <a:t>Nejčastěji používaný zdravotnický software</a:t>
            </a:r>
          </a:p>
          <a:p>
            <a:pPr algn="ctr">
              <a:lnSpc>
                <a:spcPts val="6439"/>
              </a:lnSpc>
              <a:spcBef>
                <a:spcPct val="0"/>
              </a:spcBef>
            </a:pPr>
            <a:endParaRPr lang="en-US" sz="4599">
              <a:solidFill>
                <a:srgbClr val="000000"/>
              </a:solidFill>
              <a:latin typeface="Poppins Semi-Bold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64667" y="92607"/>
            <a:ext cx="2680098" cy="1353450"/>
          </a:xfrm>
          <a:custGeom>
            <a:avLst/>
            <a:gdLst/>
            <a:ahLst/>
            <a:cxnLst/>
            <a:rect l="l" t="t" r="r" b="b"/>
            <a:pathLst>
              <a:path w="2680098" h="1353450">
                <a:moveTo>
                  <a:pt x="0" y="0"/>
                </a:moveTo>
                <a:lnTo>
                  <a:pt x="2680098" y="0"/>
                </a:lnTo>
                <a:lnTo>
                  <a:pt x="2680098" y="1353449"/>
                </a:lnTo>
                <a:lnTo>
                  <a:pt x="0" y="13534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6628932" y="276686"/>
            <a:ext cx="1497344" cy="1504028"/>
          </a:xfrm>
          <a:custGeom>
            <a:avLst/>
            <a:gdLst/>
            <a:ahLst/>
            <a:cxnLst/>
            <a:rect l="l" t="t" r="r" b="b"/>
            <a:pathLst>
              <a:path w="1497344" h="1504028">
                <a:moveTo>
                  <a:pt x="0" y="0"/>
                </a:moveTo>
                <a:lnTo>
                  <a:pt x="1497344" y="0"/>
                </a:lnTo>
                <a:lnTo>
                  <a:pt x="1497344" y="1504028"/>
                </a:lnTo>
                <a:lnTo>
                  <a:pt x="0" y="15040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164046" y="1669555"/>
            <a:ext cx="7828747" cy="1027254"/>
            <a:chOff x="0" y="0"/>
            <a:chExt cx="3097191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97191" cy="406400"/>
            </a:xfrm>
            <a:custGeom>
              <a:avLst/>
              <a:gdLst/>
              <a:ahLst/>
              <a:cxnLst/>
              <a:rect l="l" t="t" r="r" b="b"/>
              <a:pathLst>
                <a:path w="3097191" h="406400">
                  <a:moveTo>
                    <a:pt x="2893991" y="0"/>
                  </a:moveTo>
                  <a:cubicBezTo>
                    <a:pt x="3006215" y="0"/>
                    <a:pt x="3097191" y="90976"/>
                    <a:pt x="3097191" y="203200"/>
                  </a:cubicBezTo>
                  <a:cubicBezTo>
                    <a:pt x="3097191" y="315424"/>
                    <a:pt x="3006215" y="406400"/>
                    <a:pt x="289399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F748E">
                <a:alpha val="57647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164046" y="2839684"/>
            <a:ext cx="7828747" cy="1027254"/>
            <a:chOff x="0" y="0"/>
            <a:chExt cx="3097191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97191" cy="406400"/>
            </a:xfrm>
            <a:custGeom>
              <a:avLst/>
              <a:gdLst/>
              <a:ahLst/>
              <a:cxnLst/>
              <a:rect l="l" t="t" r="r" b="b"/>
              <a:pathLst>
                <a:path w="3097191" h="406400">
                  <a:moveTo>
                    <a:pt x="2893991" y="0"/>
                  </a:moveTo>
                  <a:cubicBezTo>
                    <a:pt x="3006215" y="0"/>
                    <a:pt x="3097191" y="90976"/>
                    <a:pt x="3097191" y="203200"/>
                  </a:cubicBezTo>
                  <a:cubicBezTo>
                    <a:pt x="3097191" y="315424"/>
                    <a:pt x="3006215" y="406400"/>
                    <a:pt x="289399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F748E">
                <a:alpha val="57647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164046" y="4009813"/>
            <a:ext cx="7828747" cy="1027254"/>
            <a:chOff x="0" y="0"/>
            <a:chExt cx="3097191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097191" cy="406400"/>
            </a:xfrm>
            <a:custGeom>
              <a:avLst/>
              <a:gdLst/>
              <a:ahLst/>
              <a:cxnLst/>
              <a:rect l="l" t="t" r="r" b="b"/>
              <a:pathLst>
                <a:path w="3097191" h="406400">
                  <a:moveTo>
                    <a:pt x="2893991" y="0"/>
                  </a:moveTo>
                  <a:cubicBezTo>
                    <a:pt x="3006215" y="0"/>
                    <a:pt x="3097191" y="90976"/>
                    <a:pt x="3097191" y="203200"/>
                  </a:cubicBezTo>
                  <a:cubicBezTo>
                    <a:pt x="3097191" y="315424"/>
                    <a:pt x="3006215" y="406400"/>
                    <a:pt x="289399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F748E">
                <a:alpha val="57647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164046" y="5179942"/>
            <a:ext cx="7828747" cy="1027254"/>
            <a:chOff x="0" y="0"/>
            <a:chExt cx="3097191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97191" cy="406400"/>
            </a:xfrm>
            <a:custGeom>
              <a:avLst/>
              <a:gdLst/>
              <a:ahLst/>
              <a:cxnLst/>
              <a:rect l="l" t="t" r="r" b="b"/>
              <a:pathLst>
                <a:path w="3097191" h="406400">
                  <a:moveTo>
                    <a:pt x="2893991" y="0"/>
                  </a:moveTo>
                  <a:cubicBezTo>
                    <a:pt x="3006215" y="0"/>
                    <a:pt x="3097191" y="90976"/>
                    <a:pt x="3097191" y="203200"/>
                  </a:cubicBezTo>
                  <a:cubicBezTo>
                    <a:pt x="3097191" y="315424"/>
                    <a:pt x="3006215" y="406400"/>
                    <a:pt x="289399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F748E">
                <a:alpha val="57647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538222" y="1941565"/>
            <a:ext cx="6947045" cy="391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8" lvl="1" indent="-237494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Poppins"/>
              </a:rPr>
              <a:t>Potřeba edukace lékařů z oblasti digitalizace.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538222" y="2933576"/>
            <a:ext cx="7652406" cy="78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FFFFF"/>
                </a:solidFill>
                <a:latin typeface="Poppins"/>
              </a:rPr>
              <a:t>Obava ze zneužití dat pacientů. Ochranu dat považuje mnoho uživatelů za podstatné.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538222" y="4105063"/>
            <a:ext cx="6947045" cy="782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8" lvl="1" indent="-237494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Poppins"/>
              </a:rPr>
              <a:t>Sjednocení zdravotnického softwaru do jednoho přehledného systému.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538222" y="5284529"/>
            <a:ext cx="6947045" cy="1172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8" lvl="1" indent="-237494">
              <a:lnSpc>
                <a:spcPts val="3080"/>
              </a:lnSpc>
              <a:buFont typeface="Arial"/>
              <a:buChar char="•"/>
            </a:pPr>
            <a:r>
              <a:rPr lang="en-US" sz="2200" dirty="0" err="1">
                <a:solidFill>
                  <a:srgbClr val="FFFFFF"/>
                </a:solidFill>
                <a:latin typeface="Poppins"/>
              </a:rPr>
              <a:t>Sdílení</a:t>
            </a:r>
            <a:r>
              <a:rPr lang="en-US" sz="2200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Poppins"/>
              </a:rPr>
              <a:t>dokumentace</a:t>
            </a:r>
            <a:r>
              <a:rPr lang="en-US" sz="2200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Poppins"/>
              </a:rPr>
              <a:t>pacienta</a:t>
            </a:r>
            <a:r>
              <a:rPr lang="en-US" sz="2200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Poppins"/>
              </a:rPr>
              <a:t>mezi</a:t>
            </a:r>
            <a:r>
              <a:rPr lang="en-US" sz="2200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Poppins"/>
              </a:rPr>
              <a:t>jednotlivými</a:t>
            </a:r>
            <a:r>
              <a:rPr lang="en-US" sz="2200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Poppins"/>
              </a:rPr>
              <a:t>zdravotnickými</a:t>
            </a:r>
            <a:r>
              <a:rPr lang="en-US" sz="2200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Poppins"/>
              </a:rPr>
              <a:t>zařízeními</a:t>
            </a:r>
            <a:r>
              <a:rPr lang="en-US" sz="2200" dirty="0">
                <a:solidFill>
                  <a:srgbClr val="FFFFFF"/>
                </a:solidFill>
                <a:latin typeface="Poppins"/>
              </a:rPr>
              <a:t>.</a:t>
            </a:r>
          </a:p>
          <a:p>
            <a:pPr>
              <a:lnSpc>
                <a:spcPts val="3080"/>
              </a:lnSpc>
            </a:pPr>
            <a:endParaRPr lang="en-US" sz="2200" dirty="0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080556" y="153809"/>
            <a:ext cx="10509276" cy="1265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Poppins Bold"/>
              </a:rPr>
              <a:t>Na tomto místě nám můžete k digitalizaci českého zdravotnictví poskytnout doplňující podněty.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5097371" y="6388172"/>
            <a:ext cx="7828747" cy="1027254"/>
            <a:chOff x="0" y="0"/>
            <a:chExt cx="3097191" cy="406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097191" cy="406400"/>
            </a:xfrm>
            <a:custGeom>
              <a:avLst/>
              <a:gdLst/>
              <a:ahLst/>
              <a:cxnLst/>
              <a:rect l="l" t="t" r="r" b="b"/>
              <a:pathLst>
                <a:path w="3097191" h="406400">
                  <a:moveTo>
                    <a:pt x="2893991" y="0"/>
                  </a:moveTo>
                  <a:cubicBezTo>
                    <a:pt x="3006215" y="0"/>
                    <a:pt x="3097191" y="90976"/>
                    <a:pt x="3097191" y="203200"/>
                  </a:cubicBezTo>
                  <a:cubicBezTo>
                    <a:pt x="3097191" y="315424"/>
                    <a:pt x="3006215" y="406400"/>
                    <a:pt x="289399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F748E">
                <a:alpha val="57647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097371" y="7558301"/>
            <a:ext cx="7828747" cy="1027254"/>
            <a:chOff x="0" y="0"/>
            <a:chExt cx="3097191" cy="4064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97191" cy="406400"/>
            </a:xfrm>
            <a:custGeom>
              <a:avLst/>
              <a:gdLst/>
              <a:ahLst/>
              <a:cxnLst/>
              <a:rect l="l" t="t" r="r" b="b"/>
              <a:pathLst>
                <a:path w="3097191" h="406400">
                  <a:moveTo>
                    <a:pt x="2893991" y="0"/>
                  </a:moveTo>
                  <a:cubicBezTo>
                    <a:pt x="3006215" y="0"/>
                    <a:pt x="3097191" y="90976"/>
                    <a:pt x="3097191" y="203200"/>
                  </a:cubicBezTo>
                  <a:cubicBezTo>
                    <a:pt x="3097191" y="315424"/>
                    <a:pt x="3006215" y="406400"/>
                    <a:pt x="289399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F748E">
                <a:alpha val="57647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097371" y="8728430"/>
            <a:ext cx="7828747" cy="1027254"/>
            <a:chOff x="0" y="0"/>
            <a:chExt cx="3097191" cy="4064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97191" cy="406400"/>
            </a:xfrm>
            <a:custGeom>
              <a:avLst/>
              <a:gdLst/>
              <a:ahLst/>
              <a:cxnLst/>
              <a:rect l="l" t="t" r="r" b="b"/>
              <a:pathLst>
                <a:path w="3097191" h="406400">
                  <a:moveTo>
                    <a:pt x="2893991" y="0"/>
                  </a:moveTo>
                  <a:cubicBezTo>
                    <a:pt x="3006215" y="0"/>
                    <a:pt x="3097191" y="90976"/>
                    <a:pt x="3097191" y="203200"/>
                  </a:cubicBezTo>
                  <a:cubicBezTo>
                    <a:pt x="3097191" y="315424"/>
                    <a:pt x="3006215" y="406400"/>
                    <a:pt x="289399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F748E">
                <a:alpha val="57647"/>
              </a:srgbClr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5538222" y="6658276"/>
            <a:ext cx="6947045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>
              <a:lnSpc>
                <a:spcPts val="3079"/>
              </a:lnSpc>
              <a:buFont typeface="Arial"/>
              <a:buChar char="•"/>
            </a:pPr>
            <a:r>
              <a:rPr lang="en-US" sz="2199" dirty="0" err="1">
                <a:solidFill>
                  <a:srgbClr val="FFFFFF"/>
                </a:solidFill>
                <a:latin typeface="Poppins"/>
              </a:rPr>
              <a:t>Zjedno</a:t>
            </a:r>
            <a:r>
              <a:rPr lang="cs-CZ" sz="2199" dirty="0" err="1">
                <a:solidFill>
                  <a:srgbClr val="FFFFFF"/>
                </a:solidFill>
                <a:latin typeface="Poppins"/>
              </a:rPr>
              <a:t>du</a:t>
            </a:r>
            <a:r>
              <a:rPr lang="en-US" sz="2199" dirty="0" err="1">
                <a:solidFill>
                  <a:srgbClr val="FFFFFF"/>
                </a:solidFill>
                <a:latin typeface="Poppins"/>
              </a:rPr>
              <a:t>šení</a:t>
            </a:r>
            <a:r>
              <a:rPr lang="en-US" sz="21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Poppins"/>
              </a:rPr>
              <a:t>administrativní</a:t>
            </a:r>
            <a:r>
              <a:rPr lang="en-US" sz="21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Poppins"/>
              </a:rPr>
              <a:t>zátěže</a:t>
            </a:r>
            <a:r>
              <a:rPr lang="en-US" sz="21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Poppins"/>
              </a:rPr>
              <a:t>lékařů</a:t>
            </a:r>
            <a:r>
              <a:rPr lang="en-US" sz="2199" dirty="0">
                <a:solidFill>
                  <a:srgbClr val="FFFFFF"/>
                </a:solidFill>
                <a:latin typeface="Poppins"/>
              </a:rPr>
              <a:t>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538222" y="7663076"/>
            <a:ext cx="7652406" cy="78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>
              <a:lnSpc>
                <a:spcPts val="3079"/>
              </a:lnSpc>
              <a:buFont typeface="Arial"/>
              <a:buChar char="•"/>
            </a:pPr>
            <a:r>
              <a:rPr lang="en-US" sz="2199" dirty="0">
                <a:solidFill>
                  <a:srgbClr val="FFFFFF"/>
                </a:solidFill>
                <a:latin typeface="Poppins"/>
              </a:rPr>
              <a:t>V </a:t>
            </a:r>
            <a:r>
              <a:rPr lang="en-US" sz="2199" dirty="0" err="1">
                <a:solidFill>
                  <a:srgbClr val="FFFFFF"/>
                </a:solidFill>
                <a:latin typeface="Poppins"/>
              </a:rPr>
              <a:t>případě</a:t>
            </a:r>
            <a:r>
              <a:rPr lang="en-US" sz="21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Poppins"/>
              </a:rPr>
              <a:t>digitalizace</a:t>
            </a:r>
            <a:r>
              <a:rPr lang="en-US" sz="21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Poppins"/>
              </a:rPr>
              <a:t>strach</a:t>
            </a:r>
            <a:r>
              <a:rPr lang="en-US" sz="2199" dirty="0">
                <a:solidFill>
                  <a:srgbClr val="FFFFFF"/>
                </a:solidFill>
                <a:latin typeface="Poppins"/>
              </a:rPr>
              <a:t> o </a:t>
            </a:r>
            <a:r>
              <a:rPr lang="en-US" sz="2199" dirty="0" err="1">
                <a:solidFill>
                  <a:srgbClr val="FFFFFF"/>
                </a:solidFill>
                <a:latin typeface="Poppins"/>
              </a:rPr>
              <a:t>ztrátu</a:t>
            </a:r>
            <a:r>
              <a:rPr lang="en-US" sz="21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Poppins"/>
              </a:rPr>
              <a:t>kontaktu</a:t>
            </a:r>
            <a:r>
              <a:rPr lang="en-US" sz="2199" dirty="0">
                <a:solidFill>
                  <a:srgbClr val="FFFFFF"/>
                </a:solidFill>
                <a:latin typeface="Poppins"/>
              </a:rPr>
              <a:t> a </a:t>
            </a:r>
            <a:r>
              <a:rPr lang="en-US" sz="2199" dirty="0" err="1">
                <a:solidFill>
                  <a:srgbClr val="FFFFFF"/>
                </a:solidFill>
                <a:latin typeface="Poppins"/>
              </a:rPr>
              <a:t>času</a:t>
            </a:r>
            <a:r>
              <a:rPr lang="en-US" sz="2199" dirty="0">
                <a:solidFill>
                  <a:srgbClr val="FFFFFF"/>
                </a:solidFill>
                <a:latin typeface="Poppins"/>
              </a:rPr>
              <a:t> s </a:t>
            </a:r>
            <a:r>
              <a:rPr lang="en-US" sz="2199" dirty="0" err="1">
                <a:solidFill>
                  <a:srgbClr val="FFFFFF"/>
                </a:solidFill>
                <a:latin typeface="Poppins"/>
              </a:rPr>
              <a:t>pacientem</a:t>
            </a:r>
            <a:r>
              <a:rPr lang="en-US" sz="2199" dirty="0">
                <a:solidFill>
                  <a:srgbClr val="FFFFFF"/>
                </a:solidFill>
                <a:latin typeface="Poppins"/>
              </a:rPr>
              <a:t>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538222" y="8833205"/>
            <a:ext cx="7119453" cy="1172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FFFFF"/>
                </a:solidFill>
                <a:latin typeface="Poppins"/>
              </a:rPr>
              <a:t>Strach z digitální gramotnosti ze strany starších pacientů i starších lékařů.</a:t>
            </a:r>
          </a:p>
          <a:p>
            <a:pPr>
              <a:lnSpc>
                <a:spcPts val="3079"/>
              </a:lnSpc>
            </a:pPr>
            <a:endParaRPr lang="en-US" sz="2199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32" name="Freeform 32"/>
          <p:cNvSpPr/>
          <p:nvPr/>
        </p:nvSpPr>
        <p:spPr>
          <a:xfrm>
            <a:off x="64667" y="92607"/>
            <a:ext cx="2680098" cy="1353450"/>
          </a:xfrm>
          <a:custGeom>
            <a:avLst/>
            <a:gdLst/>
            <a:ahLst/>
            <a:cxnLst/>
            <a:rect l="l" t="t" r="r" b="b"/>
            <a:pathLst>
              <a:path w="2680098" h="1353450">
                <a:moveTo>
                  <a:pt x="0" y="0"/>
                </a:moveTo>
                <a:lnTo>
                  <a:pt x="2680098" y="0"/>
                </a:lnTo>
                <a:lnTo>
                  <a:pt x="2680098" y="1353449"/>
                </a:lnTo>
                <a:lnTo>
                  <a:pt x="0" y="13534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6628932" y="276686"/>
            <a:ext cx="1497344" cy="1504028"/>
          </a:xfrm>
          <a:custGeom>
            <a:avLst/>
            <a:gdLst/>
            <a:ahLst/>
            <a:cxnLst/>
            <a:rect l="l" t="t" r="r" b="b"/>
            <a:pathLst>
              <a:path w="1497344" h="1504028">
                <a:moveTo>
                  <a:pt x="0" y="0"/>
                </a:moveTo>
                <a:lnTo>
                  <a:pt x="1497344" y="0"/>
                </a:lnTo>
                <a:lnTo>
                  <a:pt x="1497344" y="1504028"/>
                </a:lnTo>
                <a:lnTo>
                  <a:pt x="0" y="15040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13907" y="21911"/>
            <a:ext cx="3716200" cy="2461982"/>
          </a:xfrm>
          <a:custGeom>
            <a:avLst/>
            <a:gdLst/>
            <a:ahLst/>
            <a:cxnLst/>
            <a:rect l="l" t="t" r="r" b="b"/>
            <a:pathLst>
              <a:path w="3716200" h="2461982">
                <a:moveTo>
                  <a:pt x="0" y="0"/>
                </a:moveTo>
                <a:lnTo>
                  <a:pt x="3716199" y="0"/>
                </a:lnTo>
                <a:lnTo>
                  <a:pt x="3716199" y="2461983"/>
                </a:lnTo>
                <a:lnTo>
                  <a:pt x="0" y="24619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704660" y="2567292"/>
            <a:ext cx="4369891" cy="3604105"/>
          </a:xfrm>
          <a:custGeom>
            <a:avLst/>
            <a:gdLst/>
            <a:ahLst/>
            <a:cxnLst/>
            <a:rect l="l" t="t" r="r" b="b"/>
            <a:pathLst>
              <a:path w="4369891" h="3604105">
                <a:moveTo>
                  <a:pt x="0" y="0"/>
                </a:moveTo>
                <a:lnTo>
                  <a:pt x="4369891" y="0"/>
                </a:lnTo>
                <a:lnTo>
                  <a:pt x="4369891" y="3604105"/>
                </a:lnTo>
                <a:lnTo>
                  <a:pt x="0" y="3604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1057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794" y="3296528"/>
            <a:ext cx="458314" cy="458314"/>
          </a:xfrm>
          <a:custGeom>
            <a:avLst/>
            <a:gdLst/>
            <a:ahLst/>
            <a:cxnLst/>
            <a:rect l="l" t="t" r="r" b="b"/>
            <a:pathLst>
              <a:path w="458314" h="458314">
                <a:moveTo>
                  <a:pt x="0" y="0"/>
                </a:moveTo>
                <a:lnTo>
                  <a:pt x="458314" y="0"/>
                </a:lnTo>
                <a:lnTo>
                  <a:pt x="458314" y="458314"/>
                </a:lnTo>
                <a:lnTo>
                  <a:pt x="0" y="4583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632657" y="527337"/>
            <a:ext cx="8115300" cy="1073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endParaRPr/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Poppins Semi-Bold"/>
              </a:rPr>
              <a:t>Zaměření a specializace: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04716" y="3141506"/>
            <a:ext cx="10456736" cy="3199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Poppins Semi-Bold"/>
              </a:rPr>
              <a:t>Bez specializované způsobilosti a bez ukončeného základního vzdělávacího kmene</a:t>
            </a:r>
          </a:p>
          <a:p>
            <a:pPr>
              <a:lnSpc>
                <a:spcPts val="3220"/>
              </a:lnSpc>
            </a:pPr>
            <a:endParaRPr lang="en-US" sz="2300">
              <a:solidFill>
                <a:srgbClr val="000000"/>
              </a:solidFill>
              <a:latin typeface="Poppins Semi-Bold"/>
            </a:endParaRPr>
          </a:p>
          <a:p>
            <a:pPr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Poppins Semi-Bold"/>
              </a:rPr>
              <a:t>Bez specializované způsobnosti a s ukončeným základním vzdělávacím kmenem</a:t>
            </a:r>
          </a:p>
          <a:p>
            <a:pPr>
              <a:lnSpc>
                <a:spcPts val="3220"/>
              </a:lnSpc>
            </a:pPr>
            <a:endParaRPr lang="en-US" sz="2300">
              <a:solidFill>
                <a:srgbClr val="000000"/>
              </a:solidFill>
              <a:latin typeface="Poppins Semi-Bold"/>
            </a:endParaRPr>
          </a:p>
          <a:p>
            <a:pPr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Poppins Semi-Bold"/>
              </a:rPr>
              <a:t>Se specializovanou způsobilostí</a:t>
            </a:r>
          </a:p>
          <a:p>
            <a:pPr>
              <a:lnSpc>
                <a:spcPts val="3220"/>
              </a:lnSpc>
            </a:pPr>
            <a:endParaRPr lang="en-US" sz="2300">
              <a:solidFill>
                <a:srgbClr val="000000"/>
              </a:solidFill>
              <a:latin typeface="Poppins Semi-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614794" y="4483376"/>
            <a:ext cx="458314" cy="458314"/>
          </a:xfrm>
          <a:custGeom>
            <a:avLst/>
            <a:gdLst/>
            <a:ahLst/>
            <a:cxnLst/>
            <a:rect l="l" t="t" r="r" b="b"/>
            <a:pathLst>
              <a:path w="458314" h="458314">
                <a:moveTo>
                  <a:pt x="0" y="0"/>
                </a:moveTo>
                <a:lnTo>
                  <a:pt x="458314" y="0"/>
                </a:lnTo>
                <a:lnTo>
                  <a:pt x="458314" y="458314"/>
                </a:lnTo>
                <a:lnTo>
                  <a:pt x="0" y="4583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14794" y="5512183"/>
            <a:ext cx="458314" cy="458314"/>
          </a:xfrm>
          <a:custGeom>
            <a:avLst/>
            <a:gdLst/>
            <a:ahLst/>
            <a:cxnLst/>
            <a:rect l="l" t="t" r="r" b="b"/>
            <a:pathLst>
              <a:path w="458314" h="458314">
                <a:moveTo>
                  <a:pt x="0" y="0"/>
                </a:moveTo>
                <a:lnTo>
                  <a:pt x="458314" y="0"/>
                </a:lnTo>
                <a:lnTo>
                  <a:pt x="458314" y="458314"/>
                </a:lnTo>
                <a:lnTo>
                  <a:pt x="0" y="4583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228587" y="5272273"/>
            <a:ext cx="374452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86%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969176" y="3056617"/>
            <a:ext cx="250031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7%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460742" y="2051047"/>
            <a:ext cx="250031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7%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133424" y="7616403"/>
            <a:ext cx="11282390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Z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hlediska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zaměření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a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specializace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tvořili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86 %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respondentů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zástupci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lékařů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se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specializovanou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způsobilostí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, 7 %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zástupci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bez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specializované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způsobnosti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a s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ukončeným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základním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vzdělávacím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kmenem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a 7 % </a:t>
            </a:r>
            <a:r>
              <a:rPr lang="cs-CZ" sz="1900" dirty="0">
                <a:solidFill>
                  <a:srgbClr val="000000"/>
                </a:solidFill>
                <a:latin typeface="Poppins Semi-Bold Italics"/>
              </a:rPr>
              <a:t>b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ez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specializované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způsobilosti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a bez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ukončeného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základního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vzdělávacího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kmene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460742" y="3267953"/>
            <a:ext cx="250031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7%</a:t>
            </a:r>
          </a:p>
        </p:txBody>
      </p:sp>
      <p:sp>
        <p:nvSpPr>
          <p:cNvPr id="15" name="Freeform 15"/>
          <p:cNvSpPr/>
          <p:nvPr/>
        </p:nvSpPr>
        <p:spPr>
          <a:xfrm>
            <a:off x="64667" y="92607"/>
            <a:ext cx="2680098" cy="1353450"/>
          </a:xfrm>
          <a:custGeom>
            <a:avLst/>
            <a:gdLst/>
            <a:ahLst/>
            <a:cxnLst/>
            <a:rect l="l" t="t" r="r" b="b"/>
            <a:pathLst>
              <a:path w="2680098" h="1353450">
                <a:moveTo>
                  <a:pt x="0" y="0"/>
                </a:moveTo>
                <a:lnTo>
                  <a:pt x="2680098" y="0"/>
                </a:lnTo>
                <a:lnTo>
                  <a:pt x="2680098" y="1353449"/>
                </a:lnTo>
                <a:lnTo>
                  <a:pt x="0" y="135344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372007" y="8367046"/>
            <a:ext cx="1774586" cy="1782508"/>
          </a:xfrm>
          <a:custGeom>
            <a:avLst/>
            <a:gdLst/>
            <a:ahLst/>
            <a:cxnLst/>
            <a:rect l="l" t="t" r="r" b="b"/>
            <a:pathLst>
              <a:path w="1774586" h="1782508">
                <a:moveTo>
                  <a:pt x="0" y="0"/>
                </a:moveTo>
                <a:lnTo>
                  <a:pt x="1774586" y="0"/>
                </a:lnTo>
                <a:lnTo>
                  <a:pt x="1774586" y="1782508"/>
                </a:lnTo>
                <a:lnTo>
                  <a:pt x="0" y="17825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t="-38888" b="-388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716596" y="763883"/>
            <a:ext cx="7775575" cy="682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000000"/>
                </a:solidFill>
                <a:latin typeface="Poppins Semi-Bold"/>
              </a:rPr>
              <a:t>Závěry</a:t>
            </a:r>
            <a:r>
              <a:rPr lang="en-US" sz="3999" dirty="0">
                <a:solidFill>
                  <a:srgbClr val="000000"/>
                </a:solidFill>
                <a:latin typeface="Poppins Semi-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Poppins Semi-Bold"/>
              </a:rPr>
              <a:t>dotazníkového</a:t>
            </a:r>
            <a:r>
              <a:rPr lang="en-US" sz="3999" dirty="0">
                <a:solidFill>
                  <a:srgbClr val="000000"/>
                </a:solidFill>
                <a:latin typeface="Poppins Semi-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Poppins Semi-Bold"/>
              </a:rPr>
              <a:t>šetření</a:t>
            </a:r>
            <a:endParaRPr lang="en-US" sz="3999" dirty="0">
              <a:solidFill>
                <a:srgbClr val="000000"/>
              </a:solidFill>
              <a:latin typeface="Poppins Semi-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3804518" y="3725847"/>
            <a:ext cx="386001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50%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708806" y="4217241"/>
            <a:ext cx="368022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24%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492171" y="3299133"/>
            <a:ext cx="433268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20%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006569" y="2653828"/>
            <a:ext cx="250031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7%</a:t>
            </a:r>
          </a:p>
        </p:txBody>
      </p:sp>
      <p:sp>
        <p:nvSpPr>
          <p:cNvPr id="8" name="Freeform 8"/>
          <p:cNvSpPr/>
          <p:nvPr/>
        </p:nvSpPr>
        <p:spPr>
          <a:xfrm>
            <a:off x="64667" y="92607"/>
            <a:ext cx="2680098" cy="1353450"/>
          </a:xfrm>
          <a:custGeom>
            <a:avLst/>
            <a:gdLst/>
            <a:ahLst/>
            <a:cxnLst/>
            <a:rect l="l" t="t" r="r" b="b"/>
            <a:pathLst>
              <a:path w="2680098" h="1353450">
                <a:moveTo>
                  <a:pt x="0" y="0"/>
                </a:moveTo>
                <a:lnTo>
                  <a:pt x="2680098" y="0"/>
                </a:lnTo>
                <a:lnTo>
                  <a:pt x="2680098" y="1353449"/>
                </a:lnTo>
                <a:lnTo>
                  <a:pt x="0" y="13534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628932" y="276686"/>
            <a:ext cx="1497344" cy="1504028"/>
          </a:xfrm>
          <a:custGeom>
            <a:avLst/>
            <a:gdLst/>
            <a:ahLst/>
            <a:cxnLst/>
            <a:rect l="l" t="t" r="r" b="b"/>
            <a:pathLst>
              <a:path w="1497344" h="1504028">
                <a:moveTo>
                  <a:pt x="0" y="0"/>
                </a:moveTo>
                <a:lnTo>
                  <a:pt x="1497344" y="0"/>
                </a:lnTo>
                <a:lnTo>
                  <a:pt x="1497344" y="1504028"/>
                </a:lnTo>
                <a:lnTo>
                  <a:pt x="0" y="15040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04716" y="2527463"/>
            <a:ext cx="15224216" cy="4847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7" lvl="1" indent="-313054" algn="just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Now Medium"/>
              </a:rPr>
              <a:t>Lékaři se stále více zajímá</a:t>
            </a:r>
            <a:r>
              <a:rPr lang="cs-CZ" sz="2899">
                <a:solidFill>
                  <a:srgbClr val="000000"/>
                </a:solidFill>
                <a:latin typeface="Now Medium"/>
              </a:rPr>
              <a:t>jí</a:t>
            </a:r>
            <a:r>
              <a:rPr lang="en-US" sz="2899">
                <a:solidFill>
                  <a:srgbClr val="000000"/>
                </a:solidFill>
                <a:latin typeface="Now Medium"/>
              </a:rPr>
              <a:t> o problematiku eHealth.</a:t>
            </a:r>
          </a:p>
          <a:p>
            <a:pPr>
              <a:lnSpc>
                <a:spcPts val="4059"/>
              </a:lnSpc>
            </a:pPr>
            <a:endParaRPr lang="en-US" sz="2899">
              <a:solidFill>
                <a:srgbClr val="000000"/>
              </a:solidFill>
              <a:latin typeface="Now Medium"/>
            </a:endParaRPr>
          </a:p>
          <a:p>
            <a:pPr marL="626107" lvl="1" indent="-313054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Now Medium"/>
              </a:rPr>
              <a:t>Výsledky připravenosti lékařů na digitalizaci by měly hlavní stakeholdery povzbudit k větší aktivitě v některých oblastech při zavádění eHeath.</a:t>
            </a:r>
          </a:p>
          <a:p>
            <a:pPr>
              <a:lnSpc>
                <a:spcPts val="5039"/>
              </a:lnSpc>
            </a:pPr>
            <a:endParaRPr lang="en-US" sz="2899">
              <a:solidFill>
                <a:srgbClr val="000000"/>
              </a:solidFill>
              <a:latin typeface="Now Medium"/>
            </a:endParaRPr>
          </a:p>
          <a:p>
            <a:pPr marL="626107" lvl="1" indent="-313054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Now Medium"/>
              </a:rPr>
              <a:t>Projekty edukace zdravotníků a pacientů v oblasti eHealth jsou nezbytné.</a:t>
            </a:r>
          </a:p>
          <a:p>
            <a:pPr>
              <a:lnSpc>
                <a:spcPts val="4059"/>
              </a:lnSpc>
            </a:pPr>
            <a:endParaRPr lang="en-US" sz="2899">
              <a:solidFill>
                <a:srgbClr val="000000"/>
              </a:solidFill>
              <a:latin typeface="Now Medium"/>
            </a:endParaRPr>
          </a:p>
          <a:p>
            <a:pPr marL="626107" lvl="1" indent="-313054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Now Medium"/>
              </a:rPr>
              <a:t>Ekonomické parametry digitalizace mají vliv na rychlost a efektivitu zavedení eHealth do praxe.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49852" y="7921153"/>
            <a:ext cx="14025221" cy="1345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1"/>
              </a:lnSpc>
              <a:spcBef>
                <a:spcPct val="0"/>
              </a:spcBef>
            </a:pPr>
            <a:r>
              <a:rPr lang="en-US" sz="2529" dirty="0" err="1">
                <a:solidFill>
                  <a:srgbClr val="FF0008"/>
                </a:solidFill>
                <a:latin typeface="Now Medium"/>
              </a:rPr>
              <a:t>Celkově</a:t>
            </a:r>
            <a:r>
              <a:rPr lang="en-US" sz="2529" dirty="0">
                <a:solidFill>
                  <a:srgbClr val="FF0008"/>
                </a:solidFill>
                <a:latin typeface="Now Medium"/>
              </a:rPr>
              <a:t> </a:t>
            </a:r>
            <a:r>
              <a:rPr lang="en-US" sz="2529" dirty="0" err="1">
                <a:solidFill>
                  <a:srgbClr val="FF0008"/>
                </a:solidFill>
                <a:latin typeface="Now Medium"/>
              </a:rPr>
              <a:t>lze</a:t>
            </a:r>
            <a:r>
              <a:rPr lang="en-US" sz="2529" dirty="0">
                <a:solidFill>
                  <a:srgbClr val="FF0008"/>
                </a:solidFill>
                <a:latin typeface="Now Medium"/>
              </a:rPr>
              <a:t> </a:t>
            </a:r>
            <a:r>
              <a:rPr lang="en-US" sz="2529" dirty="0" err="1">
                <a:solidFill>
                  <a:srgbClr val="FF0008"/>
                </a:solidFill>
                <a:latin typeface="Now Medium"/>
              </a:rPr>
              <a:t>říci</a:t>
            </a:r>
            <a:r>
              <a:rPr lang="en-US" sz="2529" dirty="0">
                <a:solidFill>
                  <a:srgbClr val="FF0008"/>
                </a:solidFill>
                <a:latin typeface="Now Medium"/>
              </a:rPr>
              <a:t>, </a:t>
            </a:r>
            <a:r>
              <a:rPr lang="en-US" sz="2529" dirty="0" err="1">
                <a:solidFill>
                  <a:srgbClr val="FF0008"/>
                </a:solidFill>
                <a:latin typeface="Now Medium"/>
              </a:rPr>
              <a:t>že</a:t>
            </a:r>
            <a:r>
              <a:rPr lang="en-US" sz="2529" dirty="0">
                <a:solidFill>
                  <a:srgbClr val="FF0008"/>
                </a:solidFill>
                <a:latin typeface="Now Medium"/>
              </a:rPr>
              <a:t> </a:t>
            </a:r>
            <a:r>
              <a:rPr lang="en-US" sz="2529" dirty="0" err="1">
                <a:solidFill>
                  <a:srgbClr val="FF0008"/>
                </a:solidFill>
                <a:latin typeface="Now Medium"/>
              </a:rPr>
              <a:t>lékaři</a:t>
            </a:r>
            <a:r>
              <a:rPr lang="en-US" sz="2529" dirty="0">
                <a:solidFill>
                  <a:srgbClr val="FF0008"/>
                </a:solidFill>
                <a:latin typeface="Now Medium"/>
              </a:rPr>
              <a:t> </a:t>
            </a:r>
            <a:r>
              <a:rPr lang="en-US" sz="2529" dirty="0" err="1">
                <a:solidFill>
                  <a:srgbClr val="FF0008"/>
                </a:solidFill>
                <a:latin typeface="Now Medium"/>
              </a:rPr>
              <a:t>jsou</a:t>
            </a:r>
            <a:r>
              <a:rPr lang="en-US" sz="2529" dirty="0">
                <a:solidFill>
                  <a:srgbClr val="FF0008"/>
                </a:solidFill>
                <a:latin typeface="Now Medium"/>
              </a:rPr>
              <a:t> </a:t>
            </a:r>
            <a:r>
              <a:rPr lang="en-US" sz="2529" dirty="0" err="1">
                <a:solidFill>
                  <a:srgbClr val="FF0008"/>
                </a:solidFill>
                <a:latin typeface="Now Medium"/>
              </a:rPr>
              <a:t>klíčovými</a:t>
            </a:r>
            <a:r>
              <a:rPr lang="en-US" sz="2529" dirty="0">
                <a:solidFill>
                  <a:srgbClr val="FF0008"/>
                </a:solidFill>
                <a:latin typeface="Now Medium"/>
              </a:rPr>
              <a:t> </a:t>
            </a:r>
            <a:r>
              <a:rPr lang="en-US" sz="2529" dirty="0" err="1">
                <a:solidFill>
                  <a:srgbClr val="FF0008"/>
                </a:solidFill>
                <a:latin typeface="Now Medium"/>
              </a:rPr>
              <a:t>hráči</a:t>
            </a:r>
            <a:r>
              <a:rPr lang="en-US" sz="2529" dirty="0">
                <a:solidFill>
                  <a:srgbClr val="FF0008"/>
                </a:solidFill>
                <a:latin typeface="Now Medium"/>
              </a:rPr>
              <a:t> v </a:t>
            </a:r>
            <a:r>
              <a:rPr lang="en-US" sz="2529" dirty="0" err="1">
                <a:solidFill>
                  <a:srgbClr val="FF0008"/>
                </a:solidFill>
                <a:latin typeface="Now Medium"/>
              </a:rPr>
              <a:t>procesu</a:t>
            </a:r>
            <a:r>
              <a:rPr lang="en-US" sz="2529" dirty="0">
                <a:solidFill>
                  <a:srgbClr val="FF0008"/>
                </a:solidFill>
                <a:latin typeface="Now Medium"/>
              </a:rPr>
              <a:t> </a:t>
            </a:r>
            <a:r>
              <a:rPr lang="en-US" sz="2529" dirty="0" err="1">
                <a:solidFill>
                  <a:srgbClr val="FF0008"/>
                </a:solidFill>
                <a:latin typeface="Now Medium"/>
              </a:rPr>
              <a:t>digitalizace</a:t>
            </a:r>
            <a:r>
              <a:rPr lang="en-US" sz="2529" dirty="0">
                <a:solidFill>
                  <a:srgbClr val="FF0008"/>
                </a:solidFill>
                <a:latin typeface="Now Medium"/>
              </a:rPr>
              <a:t> </a:t>
            </a:r>
            <a:r>
              <a:rPr lang="en-US" sz="2529" dirty="0" err="1">
                <a:solidFill>
                  <a:srgbClr val="FF0008"/>
                </a:solidFill>
                <a:latin typeface="Now Medium"/>
              </a:rPr>
              <a:t>zdravotnictví</a:t>
            </a:r>
            <a:r>
              <a:rPr lang="en-US" sz="2529" dirty="0">
                <a:solidFill>
                  <a:srgbClr val="FF0008"/>
                </a:solidFill>
                <a:latin typeface="Now Medium"/>
              </a:rPr>
              <a:t>, je </a:t>
            </a:r>
            <a:r>
              <a:rPr lang="en-US" sz="2529" dirty="0" err="1">
                <a:solidFill>
                  <a:srgbClr val="FF0008"/>
                </a:solidFill>
                <a:latin typeface="Now Medium"/>
              </a:rPr>
              <a:t>důležité</a:t>
            </a:r>
            <a:r>
              <a:rPr lang="en-US" sz="2529" dirty="0">
                <a:solidFill>
                  <a:srgbClr val="FF0008"/>
                </a:solidFill>
                <a:latin typeface="Now Medium"/>
              </a:rPr>
              <a:t> </a:t>
            </a:r>
            <a:r>
              <a:rPr lang="en-US" sz="2529" dirty="0" err="1">
                <a:solidFill>
                  <a:srgbClr val="FF0008"/>
                </a:solidFill>
                <a:latin typeface="Now Medium"/>
              </a:rPr>
              <a:t>jim</a:t>
            </a:r>
            <a:r>
              <a:rPr lang="en-US" sz="2529" dirty="0">
                <a:solidFill>
                  <a:srgbClr val="FF0008"/>
                </a:solidFill>
                <a:latin typeface="Now Medium"/>
              </a:rPr>
              <a:t> </a:t>
            </a:r>
            <a:r>
              <a:rPr lang="en-US" sz="2529" dirty="0" err="1">
                <a:solidFill>
                  <a:srgbClr val="FF0008"/>
                </a:solidFill>
                <a:latin typeface="Now Medium"/>
              </a:rPr>
              <a:t>poskytnout</a:t>
            </a:r>
            <a:r>
              <a:rPr lang="en-US" sz="2529" dirty="0">
                <a:solidFill>
                  <a:srgbClr val="FF0008"/>
                </a:solidFill>
                <a:latin typeface="Now Medium"/>
              </a:rPr>
              <a:t> </a:t>
            </a:r>
            <a:r>
              <a:rPr lang="en-US" sz="2529" dirty="0" err="1">
                <a:solidFill>
                  <a:srgbClr val="FF0008"/>
                </a:solidFill>
                <a:latin typeface="Now Medium"/>
              </a:rPr>
              <a:t>potřebné</a:t>
            </a:r>
            <a:r>
              <a:rPr lang="en-US" sz="2529" dirty="0">
                <a:solidFill>
                  <a:srgbClr val="FF0008"/>
                </a:solidFill>
                <a:latin typeface="Now Medium"/>
              </a:rPr>
              <a:t> </a:t>
            </a:r>
            <a:r>
              <a:rPr lang="en-US" sz="2529" dirty="0" err="1">
                <a:solidFill>
                  <a:srgbClr val="FF0008"/>
                </a:solidFill>
                <a:latin typeface="Now Medium"/>
              </a:rPr>
              <a:t>znalosti</a:t>
            </a:r>
            <a:r>
              <a:rPr lang="en-US" sz="2529" dirty="0">
                <a:solidFill>
                  <a:srgbClr val="FF0008"/>
                </a:solidFill>
                <a:latin typeface="Now Medium"/>
              </a:rPr>
              <a:t>, </a:t>
            </a:r>
            <a:r>
              <a:rPr lang="en-US" sz="2529" dirty="0" err="1">
                <a:solidFill>
                  <a:srgbClr val="FF0008"/>
                </a:solidFill>
                <a:latin typeface="Now Medium"/>
              </a:rPr>
              <a:t>podporu</a:t>
            </a:r>
            <a:r>
              <a:rPr lang="en-US" sz="2529" dirty="0">
                <a:solidFill>
                  <a:srgbClr val="FF0008"/>
                </a:solidFill>
                <a:latin typeface="Now Medium"/>
              </a:rPr>
              <a:t> a </a:t>
            </a:r>
            <a:r>
              <a:rPr lang="en-US" sz="2529" dirty="0" err="1">
                <a:solidFill>
                  <a:srgbClr val="FF0008"/>
                </a:solidFill>
                <a:latin typeface="Now Medium"/>
              </a:rPr>
              <a:t>ekonomickou</a:t>
            </a:r>
            <a:r>
              <a:rPr lang="en-US" sz="2529" dirty="0">
                <a:solidFill>
                  <a:srgbClr val="FF0008"/>
                </a:solidFill>
                <a:latin typeface="Now Medium"/>
              </a:rPr>
              <a:t> </a:t>
            </a:r>
            <a:r>
              <a:rPr lang="en-US" sz="2529" dirty="0" err="1">
                <a:solidFill>
                  <a:srgbClr val="FF0008"/>
                </a:solidFill>
                <a:latin typeface="Now Medium"/>
              </a:rPr>
              <a:t>motivaci</a:t>
            </a:r>
            <a:r>
              <a:rPr lang="en-US" sz="2529" dirty="0">
                <a:solidFill>
                  <a:srgbClr val="FF0008"/>
                </a:solidFill>
                <a:latin typeface="Now Medium"/>
              </a:rPr>
              <a:t> k </a:t>
            </a:r>
            <a:r>
              <a:rPr lang="en-US" sz="2529" dirty="0" err="1">
                <a:solidFill>
                  <a:srgbClr val="FF0008"/>
                </a:solidFill>
                <a:latin typeface="Now Medium"/>
              </a:rPr>
              <a:t>tomu</a:t>
            </a:r>
            <a:r>
              <a:rPr lang="en-US" sz="2529" dirty="0">
                <a:solidFill>
                  <a:srgbClr val="FF0008"/>
                </a:solidFill>
                <a:latin typeface="Now Medium"/>
              </a:rPr>
              <a:t>, aby </a:t>
            </a:r>
            <a:r>
              <a:rPr lang="en-US" sz="2529" dirty="0" err="1">
                <a:solidFill>
                  <a:srgbClr val="FF0008"/>
                </a:solidFill>
                <a:latin typeface="Now Medium"/>
              </a:rPr>
              <a:t>mohli</a:t>
            </a:r>
            <a:r>
              <a:rPr lang="en-US" sz="2529" dirty="0">
                <a:solidFill>
                  <a:srgbClr val="FF0008"/>
                </a:solidFill>
                <a:latin typeface="Now Medium"/>
              </a:rPr>
              <a:t> </a:t>
            </a:r>
            <a:r>
              <a:rPr lang="en-US" sz="2529" dirty="0" err="1">
                <a:solidFill>
                  <a:srgbClr val="FF0008"/>
                </a:solidFill>
                <a:latin typeface="Now Medium"/>
              </a:rPr>
              <a:t>efektivně</a:t>
            </a:r>
            <a:r>
              <a:rPr lang="en-US" sz="2529" dirty="0">
                <a:solidFill>
                  <a:srgbClr val="FF0008"/>
                </a:solidFill>
                <a:latin typeface="Now Medium"/>
              </a:rPr>
              <a:t> </a:t>
            </a:r>
            <a:r>
              <a:rPr lang="en-US" sz="2529" dirty="0" err="1">
                <a:solidFill>
                  <a:srgbClr val="FF0008"/>
                </a:solidFill>
                <a:latin typeface="Now Medium"/>
              </a:rPr>
              <a:t>využívat</a:t>
            </a:r>
            <a:r>
              <a:rPr lang="en-US" sz="2529" dirty="0">
                <a:solidFill>
                  <a:srgbClr val="FF0008"/>
                </a:solidFill>
                <a:latin typeface="Now Medium"/>
              </a:rPr>
              <a:t> eHealth a </a:t>
            </a:r>
            <a:r>
              <a:rPr lang="en-US" sz="2529" dirty="0" err="1">
                <a:solidFill>
                  <a:srgbClr val="FF0008"/>
                </a:solidFill>
                <a:latin typeface="Now Medium"/>
              </a:rPr>
              <a:t>přispět</a:t>
            </a:r>
            <a:r>
              <a:rPr lang="en-US" sz="2529" dirty="0">
                <a:solidFill>
                  <a:srgbClr val="FF0008"/>
                </a:solidFill>
                <a:latin typeface="Now Medium"/>
              </a:rPr>
              <a:t> k</a:t>
            </a:r>
            <a:r>
              <a:rPr lang="cs-CZ" sz="2529" dirty="0">
                <a:solidFill>
                  <a:srgbClr val="FF0008"/>
                </a:solidFill>
                <a:latin typeface="Now Medium"/>
              </a:rPr>
              <a:t>e</a:t>
            </a:r>
            <a:r>
              <a:rPr lang="en-US" sz="2529" dirty="0">
                <a:solidFill>
                  <a:srgbClr val="FF0008"/>
                </a:solidFill>
                <a:latin typeface="Now Medium"/>
              </a:rPr>
              <a:t> </a:t>
            </a:r>
            <a:r>
              <a:rPr lang="en-US" sz="2529" dirty="0" err="1">
                <a:solidFill>
                  <a:srgbClr val="FF0008"/>
                </a:solidFill>
                <a:latin typeface="Now Medium"/>
              </a:rPr>
              <a:t>zlepšení</a:t>
            </a:r>
            <a:r>
              <a:rPr lang="en-US" sz="2529" dirty="0">
                <a:solidFill>
                  <a:srgbClr val="FF0008"/>
                </a:solidFill>
                <a:latin typeface="Now Medium"/>
              </a:rPr>
              <a:t> </a:t>
            </a:r>
            <a:r>
              <a:rPr lang="en-US" sz="2529" dirty="0" err="1">
                <a:solidFill>
                  <a:srgbClr val="FF0008"/>
                </a:solidFill>
                <a:latin typeface="Now Medium"/>
              </a:rPr>
              <a:t>celkového</a:t>
            </a:r>
            <a:r>
              <a:rPr lang="en-US" sz="2529" dirty="0">
                <a:solidFill>
                  <a:srgbClr val="FF0008"/>
                </a:solidFill>
                <a:latin typeface="Now Medium"/>
              </a:rPr>
              <a:t> </a:t>
            </a:r>
            <a:r>
              <a:rPr lang="en-US" sz="2529" dirty="0" err="1">
                <a:solidFill>
                  <a:srgbClr val="FF0008"/>
                </a:solidFill>
                <a:latin typeface="Now Medium"/>
              </a:rPr>
              <a:t>stavu</a:t>
            </a:r>
            <a:r>
              <a:rPr lang="en-US" sz="2529" dirty="0">
                <a:solidFill>
                  <a:srgbClr val="FF0008"/>
                </a:solidFill>
                <a:latin typeface="Now Medium"/>
              </a:rPr>
              <a:t> </a:t>
            </a:r>
            <a:r>
              <a:rPr lang="en-US" sz="2529" dirty="0" err="1">
                <a:solidFill>
                  <a:srgbClr val="FF0008"/>
                </a:solidFill>
                <a:latin typeface="Now Medium"/>
              </a:rPr>
              <a:t>zdravotnictví</a:t>
            </a:r>
            <a:r>
              <a:rPr lang="en-US" sz="2529" dirty="0">
                <a:solidFill>
                  <a:srgbClr val="FF0008"/>
                </a:solidFill>
                <a:latin typeface="Now Medium"/>
              </a:rPr>
              <a:t>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63545" y="2063328"/>
            <a:ext cx="7609137" cy="3842614"/>
          </a:xfrm>
          <a:custGeom>
            <a:avLst/>
            <a:gdLst/>
            <a:ahLst/>
            <a:cxnLst/>
            <a:rect l="l" t="t" r="r" b="b"/>
            <a:pathLst>
              <a:path w="7609137" h="3842614">
                <a:moveTo>
                  <a:pt x="0" y="0"/>
                </a:moveTo>
                <a:lnTo>
                  <a:pt x="7609137" y="0"/>
                </a:lnTo>
                <a:lnTo>
                  <a:pt x="7609137" y="3842614"/>
                </a:lnTo>
                <a:lnTo>
                  <a:pt x="0" y="38426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288144" y="2063328"/>
            <a:ext cx="3946187" cy="3963803"/>
          </a:xfrm>
          <a:custGeom>
            <a:avLst/>
            <a:gdLst/>
            <a:ahLst/>
            <a:cxnLst/>
            <a:rect l="l" t="t" r="r" b="b"/>
            <a:pathLst>
              <a:path w="3946187" h="3963803">
                <a:moveTo>
                  <a:pt x="0" y="0"/>
                </a:moveTo>
                <a:lnTo>
                  <a:pt x="3946186" y="0"/>
                </a:lnTo>
                <a:lnTo>
                  <a:pt x="3946186" y="3963803"/>
                </a:lnTo>
                <a:lnTo>
                  <a:pt x="0" y="39638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64133" y="0"/>
            <a:ext cx="3716200" cy="2461982"/>
          </a:xfrm>
          <a:custGeom>
            <a:avLst/>
            <a:gdLst/>
            <a:ahLst/>
            <a:cxnLst/>
            <a:rect l="l" t="t" r="r" b="b"/>
            <a:pathLst>
              <a:path w="3716200" h="2461982">
                <a:moveTo>
                  <a:pt x="0" y="0"/>
                </a:moveTo>
                <a:lnTo>
                  <a:pt x="3716199" y="0"/>
                </a:lnTo>
                <a:lnTo>
                  <a:pt x="3716199" y="2461983"/>
                </a:lnTo>
                <a:lnTo>
                  <a:pt x="0" y="24619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591061" y="2767207"/>
            <a:ext cx="13105879" cy="4612004"/>
          </a:xfrm>
          <a:custGeom>
            <a:avLst/>
            <a:gdLst/>
            <a:ahLst/>
            <a:cxnLst/>
            <a:rect l="l" t="t" r="r" b="b"/>
            <a:pathLst>
              <a:path w="13105879" h="4612004">
                <a:moveTo>
                  <a:pt x="0" y="0"/>
                </a:moveTo>
                <a:lnTo>
                  <a:pt x="13105878" y="0"/>
                </a:lnTo>
                <a:lnTo>
                  <a:pt x="13105878" y="4612004"/>
                </a:lnTo>
                <a:lnTo>
                  <a:pt x="0" y="46120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632657" y="527337"/>
            <a:ext cx="8115300" cy="1073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endParaRPr/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Poppins Semi-Bold"/>
              </a:rPr>
              <a:t>Délka praxe ve zdravotnictví: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564133" y="5044634"/>
            <a:ext cx="333375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15%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460742" y="2051047"/>
            <a:ext cx="250031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7%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281743" y="8412261"/>
            <a:ext cx="11282390" cy="167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Z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hlediska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délky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praxe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ve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zdravotnictví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tvořily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5 %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respondentů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profesionálové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s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kratší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než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3letou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praxí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, 14 % s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praxí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3–10 let, 16 % s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praxí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11-20 let, 25 % s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praxí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21-30 let, 20 % s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praxí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</a:t>
            </a:r>
          </a:p>
          <a:p>
            <a:pPr algn="ctr">
              <a:lnSpc>
                <a:spcPts val="2660"/>
              </a:lnSpc>
            </a:pP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31-40 let a 15 %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profesionálové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s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praxí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delší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než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40 let.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Profesionálové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s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praxí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delší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než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21 let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tak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tvoří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64 %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všech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respondentů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.</a:t>
            </a:r>
          </a:p>
          <a:p>
            <a:pPr algn="ctr">
              <a:lnSpc>
                <a:spcPts val="2660"/>
              </a:lnSpc>
              <a:spcBef>
                <a:spcPct val="0"/>
              </a:spcBef>
            </a:pPr>
            <a:endParaRPr lang="en-US" sz="1900" dirty="0">
              <a:solidFill>
                <a:srgbClr val="000000"/>
              </a:solidFill>
              <a:latin typeface="Poppins Semi-Bold Itali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5460742" y="3267953"/>
            <a:ext cx="250031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7%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569360" y="3479289"/>
            <a:ext cx="368022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24%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662027" y="3479289"/>
            <a:ext cx="368260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25%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727886" y="4833298"/>
            <a:ext cx="338852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16%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824804" y="5150302"/>
            <a:ext cx="333137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14%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926456" y="6475456"/>
            <a:ext cx="260747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5%</a:t>
            </a:r>
          </a:p>
        </p:txBody>
      </p:sp>
      <p:sp>
        <p:nvSpPr>
          <p:cNvPr id="15" name="Freeform 15"/>
          <p:cNvSpPr/>
          <p:nvPr/>
        </p:nvSpPr>
        <p:spPr>
          <a:xfrm>
            <a:off x="64667" y="92607"/>
            <a:ext cx="2680098" cy="1353450"/>
          </a:xfrm>
          <a:custGeom>
            <a:avLst/>
            <a:gdLst/>
            <a:ahLst/>
            <a:cxnLst/>
            <a:rect l="l" t="t" r="r" b="b"/>
            <a:pathLst>
              <a:path w="2680098" h="1353450">
                <a:moveTo>
                  <a:pt x="0" y="0"/>
                </a:moveTo>
                <a:lnTo>
                  <a:pt x="2680098" y="0"/>
                </a:lnTo>
                <a:lnTo>
                  <a:pt x="2680098" y="1353449"/>
                </a:lnTo>
                <a:lnTo>
                  <a:pt x="0" y="13534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254655" y="8387464"/>
            <a:ext cx="1774586" cy="1782508"/>
          </a:xfrm>
          <a:custGeom>
            <a:avLst/>
            <a:gdLst/>
            <a:ahLst/>
            <a:cxnLst/>
            <a:rect l="l" t="t" r="r" b="b"/>
            <a:pathLst>
              <a:path w="1774586" h="1782508">
                <a:moveTo>
                  <a:pt x="0" y="0"/>
                </a:moveTo>
                <a:lnTo>
                  <a:pt x="1774586" y="0"/>
                </a:lnTo>
                <a:lnTo>
                  <a:pt x="1774586" y="1782508"/>
                </a:lnTo>
                <a:lnTo>
                  <a:pt x="0" y="17825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87234" y="3261584"/>
            <a:ext cx="12917719" cy="3537653"/>
          </a:xfrm>
          <a:custGeom>
            <a:avLst/>
            <a:gdLst/>
            <a:ahLst/>
            <a:cxnLst/>
            <a:rect l="l" t="t" r="r" b="b"/>
            <a:pathLst>
              <a:path w="12917719" h="3537653">
                <a:moveTo>
                  <a:pt x="0" y="0"/>
                </a:moveTo>
                <a:lnTo>
                  <a:pt x="12917719" y="0"/>
                </a:lnTo>
                <a:lnTo>
                  <a:pt x="12917719" y="3537652"/>
                </a:lnTo>
                <a:lnTo>
                  <a:pt x="0" y="35376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462" t="-2697" b="-9843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83797" y="678742"/>
            <a:ext cx="16963421" cy="1778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endParaRPr/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Poppins Semi-Bold"/>
              </a:rPr>
              <a:t>Jsem lékař pracující v zaměstnaneckém poměru:</a:t>
            </a:r>
          </a:p>
          <a:p>
            <a:pPr algn="ctr">
              <a:lnSpc>
                <a:spcPts val="5599"/>
              </a:lnSpc>
            </a:pPr>
            <a:endParaRPr lang="en-US" sz="3999">
              <a:solidFill>
                <a:srgbClr val="000000"/>
              </a:solidFill>
              <a:latin typeface="Poppins Semi-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4238683" y="5114925"/>
            <a:ext cx="370284" cy="487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67%</a:t>
            </a:r>
          </a:p>
          <a:p>
            <a:pPr algn="ctr">
              <a:lnSpc>
                <a:spcPts val="2001"/>
              </a:lnSpc>
              <a:spcBef>
                <a:spcPct val="0"/>
              </a:spcBef>
            </a:pPr>
            <a:endParaRPr lang="en-US" sz="1429">
              <a:solidFill>
                <a:srgbClr val="FFFFFF"/>
              </a:solidFill>
              <a:latin typeface="Now Medium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895159" y="4394910"/>
            <a:ext cx="358735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"/>
              </a:rPr>
              <a:t>33%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02805" y="8249285"/>
            <a:ext cx="11282390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Z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pohledu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profesních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skupin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byli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mezi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respondenty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více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zastoupeni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lékaři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pracující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v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zaměstnaneckém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poměru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(67 %),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lékaři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pracující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jako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OSVČ </a:t>
            </a:r>
            <a:r>
              <a:rPr lang="en-US" sz="1900" dirty="0" err="1">
                <a:solidFill>
                  <a:srgbClr val="000000"/>
                </a:solidFill>
                <a:latin typeface="Poppins Semi-Bold Italics"/>
              </a:rPr>
              <a:t>zastupují</a:t>
            </a:r>
            <a:r>
              <a:rPr lang="en-US" sz="1900" dirty="0">
                <a:solidFill>
                  <a:srgbClr val="000000"/>
                </a:solidFill>
                <a:latin typeface="Poppins Semi-Bold Italics"/>
              </a:rPr>
              <a:t> 33 %. </a:t>
            </a:r>
          </a:p>
          <a:p>
            <a:pPr algn="ctr">
              <a:lnSpc>
                <a:spcPts val="2660"/>
              </a:lnSpc>
              <a:spcBef>
                <a:spcPct val="0"/>
              </a:spcBef>
            </a:pPr>
            <a:endParaRPr lang="en-US" sz="1900" dirty="0">
              <a:solidFill>
                <a:srgbClr val="000000"/>
              </a:solidFill>
              <a:latin typeface="Poppins Semi-Bold Itali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64667" y="92607"/>
            <a:ext cx="2680098" cy="1353450"/>
          </a:xfrm>
          <a:custGeom>
            <a:avLst/>
            <a:gdLst/>
            <a:ahLst/>
            <a:cxnLst/>
            <a:rect l="l" t="t" r="r" b="b"/>
            <a:pathLst>
              <a:path w="2680098" h="1353450">
                <a:moveTo>
                  <a:pt x="0" y="0"/>
                </a:moveTo>
                <a:lnTo>
                  <a:pt x="2680098" y="0"/>
                </a:lnTo>
                <a:lnTo>
                  <a:pt x="2680098" y="1353449"/>
                </a:lnTo>
                <a:lnTo>
                  <a:pt x="0" y="13534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628932" y="276686"/>
            <a:ext cx="1497344" cy="1504028"/>
          </a:xfrm>
          <a:custGeom>
            <a:avLst/>
            <a:gdLst/>
            <a:ahLst/>
            <a:cxnLst/>
            <a:rect l="l" t="t" r="r" b="b"/>
            <a:pathLst>
              <a:path w="1497344" h="1504028">
                <a:moveTo>
                  <a:pt x="0" y="0"/>
                </a:moveTo>
                <a:lnTo>
                  <a:pt x="1497344" y="0"/>
                </a:lnTo>
                <a:lnTo>
                  <a:pt x="1497344" y="1504028"/>
                </a:lnTo>
                <a:lnTo>
                  <a:pt x="0" y="15040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750451" y="2947716"/>
            <a:ext cx="11751745" cy="3336458"/>
          </a:xfrm>
          <a:custGeom>
            <a:avLst/>
            <a:gdLst/>
            <a:ahLst/>
            <a:cxnLst/>
            <a:rect l="l" t="t" r="r" b="b"/>
            <a:pathLst>
              <a:path w="11751745" h="3336458">
                <a:moveTo>
                  <a:pt x="0" y="0"/>
                </a:moveTo>
                <a:lnTo>
                  <a:pt x="11751745" y="0"/>
                </a:lnTo>
                <a:lnTo>
                  <a:pt x="11751745" y="3336458"/>
                </a:lnTo>
                <a:lnTo>
                  <a:pt x="0" y="33364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021098" y="1157503"/>
            <a:ext cx="14322318" cy="1128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000000"/>
                </a:solidFill>
                <a:latin typeface="Poppins Semi-Bold"/>
              </a:rPr>
              <a:t>V hlavním zdravotnickém zařízení ve kterém pracuji:</a:t>
            </a:r>
          </a:p>
          <a:p>
            <a:pPr algn="ctr">
              <a:lnSpc>
                <a:spcPts val="4479"/>
              </a:lnSpc>
            </a:pPr>
            <a:endParaRPr lang="en-US" sz="3199">
              <a:solidFill>
                <a:srgbClr val="000000"/>
              </a:solidFill>
              <a:latin typeface="Poppins Semi-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502805" y="8249285"/>
            <a:ext cx="11282390" cy="1342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Poppins Semi-Bold Italics"/>
              </a:rPr>
              <a:t>Nejvíce respondentů tvořili lékaři zdravotnických zařízení poskytující pouze ambulantní péči včetně jednodenní ( 66 %), lékaři poskytující akutní lůžkovou péči (30 %), lékaři poskytující následnou lůžkovou péči (3 %).</a:t>
            </a:r>
          </a:p>
          <a:p>
            <a:pPr algn="ctr">
              <a:lnSpc>
                <a:spcPts val="2660"/>
              </a:lnSpc>
              <a:spcBef>
                <a:spcPct val="0"/>
              </a:spcBef>
            </a:pPr>
            <a:endParaRPr lang="en-US" sz="1900">
              <a:solidFill>
                <a:srgbClr val="000000"/>
              </a:solidFill>
              <a:latin typeface="Poppins Semi-Bold Itali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843383" y="4587370"/>
            <a:ext cx="376476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"/>
              </a:rPr>
              <a:t>66%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146224" y="4051665"/>
            <a:ext cx="373737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"/>
              </a:rPr>
              <a:t>30%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661489" y="5009257"/>
            <a:ext cx="247412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"/>
              </a:rPr>
              <a:t>3%</a:t>
            </a:r>
          </a:p>
        </p:txBody>
      </p:sp>
      <p:sp>
        <p:nvSpPr>
          <p:cNvPr id="9" name="Freeform 9"/>
          <p:cNvSpPr/>
          <p:nvPr/>
        </p:nvSpPr>
        <p:spPr>
          <a:xfrm>
            <a:off x="16628932" y="276686"/>
            <a:ext cx="1497344" cy="1504028"/>
          </a:xfrm>
          <a:custGeom>
            <a:avLst/>
            <a:gdLst/>
            <a:ahLst/>
            <a:cxnLst/>
            <a:rect l="l" t="t" r="r" b="b"/>
            <a:pathLst>
              <a:path w="1497344" h="1504028">
                <a:moveTo>
                  <a:pt x="0" y="0"/>
                </a:moveTo>
                <a:lnTo>
                  <a:pt x="1497344" y="0"/>
                </a:lnTo>
                <a:lnTo>
                  <a:pt x="1497344" y="1504028"/>
                </a:lnTo>
                <a:lnTo>
                  <a:pt x="0" y="15040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4667" y="92607"/>
            <a:ext cx="2680098" cy="1353450"/>
          </a:xfrm>
          <a:custGeom>
            <a:avLst/>
            <a:gdLst/>
            <a:ahLst/>
            <a:cxnLst/>
            <a:rect l="l" t="t" r="r" b="b"/>
            <a:pathLst>
              <a:path w="2680098" h="1353450">
                <a:moveTo>
                  <a:pt x="0" y="0"/>
                </a:moveTo>
                <a:lnTo>
                  <a:pt x="2680098" y="0"/>
                </a:lnTo>
                <a:lnTo>
                  <a:pt x="2680098" y="1353449"/>
                </a:lnTo>
                <a:lnTo>
                  <a:pt x="0" y="13534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</a:blip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971367" y="2596464"/>
            <a:ext cx="11005230" cy="5549862"/>
          </a:xfrm>
          <a:custGeom>
            <a:avLst/>
            <a:gdLst/>
            <a:ahLst/>
            <a:cxnLst/>
            <a:rect l="l" t="t" r="r" b="b"/>
            <a:pathLst>
              <a:path w="11005230" h="5549862">
                <a:moveTo>
                  <a:pt x="0" y="0"/>
                </a:moveTo>
                <a:lnTo>
                  <a:pt x="11005229" y="0"/>
                </a:lnTo>
                <a:lnTo>
                  <a:pt x="11005229" y="5549862"/>
                </a:lnTo>
                <a:lnTo>
                  <a:pt x="0" y="5549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83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506333" y="390216"/>
            <a:ext cx="13085702" cy="1995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Poppins Semi-Bold"/>
              </a:rPr>
              <a:t>Zhodnoťte ze svého pohledu dosavadní pokrok v oblasti digitalizace (eHealth) českého zdravotnictví?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Poppins Semi-Bold"/>
            </a:endParaRP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Poppins Semi-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069936" y="5342820"/>
            <a:ext cx="333375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15%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722057" y="3896495"/>
            <a:ext cx="370999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Bold"/>
              </a:rPr>
              <a:t>28%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339059" y="3790827"/>
            <a:ext cx="392787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Bold"/>
              </a:rPr>
              <a:t>30%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024384" y="5114925"/>
            <a:ext cx="335399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Bold"/>
              </a:rPr>
              <a:t>17%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726392" y="6518098"/>
            <a:ext cx="273248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Bold"/>
              </a:rPr>
              <a:t>4%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429747" y="6729434"/>
            <a:ext cx="151328" cy="166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1"/>
              </a:lnSpc>
              <a:spcBef>
                <a:spcPct val="0"/>
              </a:spcBef>
            </a:pPr>
            <a:r>
              <a:rPr lang="en-US" sz="929">
                <a:solidFill>
                  <a:srgbClr val="FFFFFF"/>
                </a:solidFill>
                <a:latin typeface="Now Bold"/>
              </a:rPr>
              <a:t>1%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044477" y="3694684"/>
            <a:ext cx="1309688" cy="19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1"/>
              </a:lnSpc>
              <a:spcBef>
                <a:spcPct val="0"/>
              </a:spcBef>
            </a:pPr>
            <a:r>
              <a:rPr lang="en-US" sz="1129">
                <a:solidFill>
                  <a:srgbClr val="000000"/>
                </a:solidFill>
                <a:latin typeface="Now"/>
              </a:rPr>
              <a:t>Počet respondentů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68485" y="6306763"/>
            <a:ext cx="277297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Bold"/>
              </a:rPr>
              <a:t>6%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502805" y="8249285"/>
            <a:ext cx="11282390" cy="1342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Poppins Semi-Bold Italics"/>
              </a:rPr>
              <a:t>Respondenti nejprve hodnotili dosavadní pokrok v oblast digitalizace zdravotnictví v ČR na škále 1 (nejmenší pokrok) až 7 (největší pokrok). Z výsledků vyplývá, že více než 80 % respondentů hodnotí pokrok na škálemezi 1 a 4, tedy zaspíše nízký. </a:t>
            </a:r>
          </a:p>
          <a:p>
            <a:pPr algn="ctr">
              <a:lnSpc>
                <a:spcPts val="2660"/>
              </a:lnSpc>
              <a:spcBef>
                <a:spcPct val="0"/>
              </a:spcBef>
            </a:pPr>
            <a:endParaRPr lang="en-US" sz="1900">
              <a:solidFill>
                <a:srgbClr val="000000"/>
              </a:solidFill>
              <a:latin typeface="Poppins Semi-Bold Itali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64667" y="92607"/>
            <a:ext cx="2680098" cy="1353450"/>
          </a:xfrm>
          <a:custGeom>
            <a:avLst/>
            <a:gdLst/>
            <a:ahLst/>
            <a:cxnLst/>
            <a:rect l="l" t="t" r="r" b="b"/>
            <a:pathLst>
              <a:path w="2680098" h="1353450">
                <a:moveTo>
                  <a:pt x="0" y="0"/>
                </a:moveTo>
                <a:lnTo>
                  <a:pt x="2680098" y="0"/>
                </a:lnTo>
                <a:lnTo>
                  <a:pt x="2680098" y="1353449"/>
                </a:lnTo>
                <a:lnTo>
                  <a:pt x="0" y="13534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628932" y="276686"/>
            <a:ext cx="1497344" cy="1504028"/>
          </a:xfrm>
          <a:custGeom>
            <a:avLst/>
            <a:gdLst/>
            <a:ahLst/>
            <a:cxnLst/>
            <a:rect l="l" t="t" r="r" b="b"/>
            <a:pathLst>
              <a:path w="1497344" h="1504028">
                <a:moveTo>
                  <a:pt x="0" y="0"/>
                </a:moveTo>
                <a:lnTo>
                  <a:pt x="1497344" y="0"/>
                </a:lnTo>
                <a:lnTo>
                  <a:pt x="1497344" y="1504028"/>
                </a:lnTo>
                <a:lnTo>
                  <a:pt x="0" y="15040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38888" b="-3888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554916" y="272393"/>
            <a:ext cx="12777715" cy="175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endParaRPr/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Poppins Semi-Bold"/>
              </a:rPr>
              <a:t>Zhodnoťte připravenost jednotlivých zainteresovaných stran z pohledu digitalizace (e-Health) českého zdravotnictví?</a:t>
            </a:r>
          </a:p>
          <a:p>
            <a:pPr algn="ctr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Poppins Semi-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628159" y="3992922"/>
            <a:ext cx="260786" cy="244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5%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433904" y="3992922"/>
            <a:ext cx="365522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38%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728848" y="3997206"/>
            <a:ext cx="368737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33%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851976" y="3997206"/>
            <a:ext cx="343733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10%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367221" y="3997206"/>
            <a:ext cx="333137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14%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638914" y="4903589"/>
            <a:ext cx="250031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7%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27892" y="4903589"/>
            <a:ext cx="377547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39%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729979" y="4903589"/>
            <a:ext cx="357664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27%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680109" y="4903589"/>
            <a:ext cx="343733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10%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205891" y="4903589"/>
            <a:ext cx="322659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17%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234774" y="5874673"/>
            <a:ext cx="333375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15%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423665" y="5874673"/>
            <a:ext cx="386001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50%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930897" y="5874673"/>
            <a:ext cx="1436324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15%   4%    16%  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476291" y="6848009"/>
            <a:ext cx="4352205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2%    14%        36%                      30%            18%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763929" y="7771903"/>
            <a:ext cx="4109073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7%            37%               24%        10ˇ%     22%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043048" y="8745239"/>
            <a:ext cx="4452318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 4%       25%             36%                  25%       10%</a:t>
            </a:r>
          </a:p>
        </p:txBody>
      </p:sp>
      <p:sp>
        <p:nvSpPr>
          <p:cNvPr id="21" name="Freeform 21"/>
          <p:cNvSpPr/>
          <p:nvPr/>
        </p:nvSpPr>
        <p:spPr>
          <a:xfrm>
            <a:off x="64667" y="92607"/>
            <a:ext cx="2680098" cy="1353450"/>
          </a:xfrm>
          <a:custGeom>
            <a:avLst/>
            <a:gdLst/>
            <a:ahLst/>
            <a:cxnLst/>
            <a:rect l="l" t="t" r="r" b="b"/>
            <a:pathLst>
              <a:path w="2680098" h="1353450">
                <a:moveTo>
                  <a:pt x="0" y="0"/>
                </a:moveTo>
                <a:lnTo>
                  <a:pt x="2680098" y="0"/>
                </a:lnTo>
                <a:lnTo>
                  <a:pt x="2680098" y="1353449"/>
                </a:lnTo>
                <a:lnTo>
                  <a:pt x="0" y="13534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6628932" y="276686"/>
            <a:ext cx="1497344" cy="1504028"/>
          </a:xfrm>
          <a:custGeom>
            <a:avLst/>
            <a:gdLst/>
            <a:ahLst/>
            <a:cxnLst/>
            <a:rect l="l" t="t" r="r" b="b"/>
            <a:pathLst>
              <a:path w="1497344" h="1504028">
                <a:moveTo>
                  <a:pt x="0" y="0"/>
                </a:moveTo>
                <a:lnTo>
                  <a:pt x="1497344" y="0"/>
                </a:lnTo>
                <a:lnTo>
                  <a:pt x="1497344" y="1504028"/>
                </a:lnTo>
                <a:lnTo>
                  <a:pt x="0" y="15040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24" name="Obrázek 23" descr="Obsah obrázku text, snímek obrazovky, Písmo, design&#10;&#10;Popis byl vytvořen automaticky">
            <a:extLst>
              <a:ext uri="{FF2B5EF4-FFF2-40B4-BE49-F238E27FC236}">
                <a16:creationId xmlns:a16="http://schemas.microsoft.com/office/drawing/2014/main" id="{6BC577DC-28C7-FEB1-23DF-C0977A84CE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47" y="2028168"/>
            <a:ext cx="14552507" cy="767644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84556" y="2343338"/>
            <a:ext cx="14734397" cy="6327473"/>
          </a:xfrm>
          <a:custGeom>
            <a:avLst/>
            <a:gdLst/>
            <a:ahLst/>
            <a:cxnLst/>
            <a:rect l="l" t="t" r="r" b="b"/>
            <a:pathLst>
              <a:path w="14734397" h="6327473">
                <a:moveTo>
                  <a:pt x="0" y="0"/>
                </a:moveTo>
                <a:lnTo>
                  <a:pt x="14734398" y="0"/>
                </a:lnTo>
                <a:lnTo>
                  <a:pt x="14734398" y="6327473"/>
                </a:lnTo>
                <a:lnTo>
                  <a:pt x="0" y="63274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600801" y="281918"/>
            <a:ext cx="13301907" cy="1563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endParaRPr/>
          </a:p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Poppins Semi-Bold"/>
              </a:rPr>
              <a:t>Zhodnoťte níže uvedené oblasti – do jaké míry mohou být překážkou digitalizace (eHealth) českého zdravotnictví?</a:t>
            </a:r>
          </a:p>
          <a:p>
            <a:pPr algn="ctr">
              <a:lnSpc>
                <a:spcPts val="3079"/>
              </a:lnSpc>
            </a:pPr>
            <a:endParaRPr lang="en-US" sz="2199">
              <a:solidFill>
                <a:srgbClr val="000000"/>
              </a:solidFill>
              <a:latin typeface="Poppins Semi-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568926" y="3616101"/>
            <a:ext cx="3777053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17%              42%                 19%   2%   20%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362143" y="4515602"/>
            <a:ext cx="3777053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41%                          39%          8%  12%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362143" y="5412738"/>
            <a:ext cx="3777053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32%                      36%            16%  4% 12%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251755" y="6309873"/>
            <a:ext cx="3777053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   36%                    34%          19%    4% 7%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44000" y="7207009"/>
            <a:ext cx="3777053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   30%                  42%             21%    4% 2%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56155" y="8104144"/>
            <a:ext cx="4050033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   12%       29%               34%            7%    18%</a:t>
            </a:r>
          </a:p>
        </p:txBody>
      </p:sp>
      <p:sp>
        <p:nvSpPr>
          <p:cNvPr id="11" name="Freeform 11"/>
          <p:cNvSpPr/>
          <p:nvPr/>
        </p:nvSpPr>
        <p:spPr>
          <a:xfrm>
            <a:off x="64667" y="92607"/>
            <a:ext cx="2680098" cy="1353450"/>
          </a:xfrm>
          <a:custGeom>
            <a:avLst/>
            <a:gdLst/>
            <a:ahLst/>
            <a:cxnLst/>
            <a:rect l="l" t="t" r="r" b="b"/>
            <a:pathLst>
              <a:path w="2680098" h="1353450">
                <a:moveTo>
                  <a:pt x="0" y="0"/>
                </a:moveTo>
                <a:lnTo>
                  <a:pt x="2680098" y="0"/>
                </a:lnTo>
                <a:lnTo>
                  <a:pt x="2680098" y="1353449"/>
                </a:lnTo>
                <a:lnTo>
                  <a:pt x="0" y="13534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628932" y="276686"/>
            <a:ext cx="1497344" cy="1504028"/>
          </a:xfrm>
          <a:custGeom>
            <a:avLst/>
            <a:gdLst/>
            <a:ahLst/>
            <a:cxnLst/>
            <a:rect l="l" t="t" r="r" b="b"/>
            <a:pathLst>
              <a:path w="1497344" h="1504028">
                <a:moveTo>
                  <a:pt x="0" y="0"/>
                </a:moveTo>
                <a:lnTo>
                  <a:pt x="1497344" y="0"/>
                </a:lnTo>
                <a:lnTo>
                  <a:pt x="1497344" y="1504028"/>
                </a:lnTo>
                <a:lnTo>
                  <a:pt x="0" y="15040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70353" y="3230926"/>
            <a:ext cx="14378729" cy="5692350"/>
          </a:xfrm>
          <a:custGeom>
            <a:avLst/>
            <a:gdLst/>
            <a:ahLst/>
            <a:cxnLst/>
            <a:rect l="l" t="t" r="r" b="b"/>
            <a:pathLst>
              <a:path w="14378729" h="5692350">
                <a:moveTo>
                  <a:pt x="0" y="0"/>
                </a:moveTo>
                <a:lnTo>
                  <a:pt x="14378728" y="0"/>
                </a:lnTo>
                <a:lnTo>
                  <a:pt x="14378728" y="5692351"/>
                </a:lnTo>
                <a:lnTo>
                  <a:pt x="0" y="56923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76801" y="1979763"/>
            <a:ext cx="14574698" cy="727469"/>
          </a:xfrm>
          <a:custGeom>
            <a:avLst/>
            <a:gdLst/>
            <a:ahLst/>
            <a:cxnLst/>
            <a:rect l="l" t="t" r="r" b="b"/>
            <a:pathLst>
              <a:path w="14574698" h="727469">
                <a:moveTo>
                  <a:pt x="0" y="0"/>
                </a:moveTo>
                <a:lnTo>
                  <a:pt x="14574698" y="0"/>
                </a:lnTo>
                <a:lnTo>
                  <a:pt x="14574698" y="727470"/>
                </a:lnTo>
                <a:lnTo>
                  <a:pt x="0" y="7274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760365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600801" y="281918"/>
            <a:ext cx="13301907" cy="1563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endParaRPr/>
          </a:p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Poppins Semi-Bold"/>
              </a:rPr>
              <a:t>Zhodnoťte níže uvedené oblasti – do jaké míry mohou být překážkou digitalizace (eHealth) českého zdravotnictví?</a:t>
            </a:r>
          </a:p>
          <a:p>
            <a:pPr algn="ctr">
              <a:lnSpc>
                <a:spcPts val="3079"/>
              </a:lnSpc>
            </a:pPr>
            <a:endParaRPr lang="en-US" sz="2199">
              <a:solidFill>
                <a:srgbClr val="000000"/>
              </a:solidFill>
              <a:latin typeface="Poppins Semi-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741334" y="3443693"/>
            <a:ext cx="3891992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14%            40%                 34%           7% 5%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885007" y="4305733"/>
            <a:ext cx="3834523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14%           35%               34%            10% 7%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387864" y="5164768"/>
            <a:ext cx="3777053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8%     25%             38ˇ%               12%    17%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387864" y="6048526"/>
            <a:ext cx="3777053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10%     24%            34%              14%      18%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563285" y="7021862"/>
            <a:ext cx="3863257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  22%                 41%               24%     6% 7%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49489" y="7880898"/>
            <a:ext cx="3777053" cy="2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Now Medium"/>
              </a:rPr>
              <a:t>  23%                37%              26%      7% 8%</a:t>
            </a:r>
          </a:p>
        </p:txBody>
      </p:sp>
      <p:sp>
        <p:nvSpPr>
          <p:cNvPr id="12" name="Freeform 12"/>
          <p:cNvSpPr/>
          <p:nvPr/>
        </p:nvSpPr>
        <p:spPr>
          <a:xfrm>
            <a:off x="64667" y="92607"/>
            <a:ext cx="2680098" cy="1353450"/>
          </a:xfrm>
          <a:custGeom>
            <a:avLst/>
            <a:gdLst/>
            <a:ahLst/>
            <a:cxnLst/>
            <a:rect l="l" t="t" r="r" b="b"/>
            <a:pathLst>
              <a:path w="2680098" h="1353450">
                <a:moveTo>
                  <a:pt x="0" y="0"/>
                </a:moveTo>
                <a:lnTo>
                  <a:pt x="2680098" y="0"/>
                </a:lnTo>
                <a:lnTo>
                  <a:pt x="2680098" y="1353449"/>
                </a:lnTo>
                <a:lnTo>
                  <a:pt x="0" y="13534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628932" y="276686"/>
            <a:ext cx="1497344" cy="1504028"/>
          </a:xfrm>
          <a:custGeom>
            <a:avLst/>
            <a:gdLst/>
            <a:ahLst/>
            <a:cxnLst/>
            <a:rect l="l" t="t" r="r" b="b"/>
            <a:pathLst>
              <a:path w="1497344" h="1504028">
                <a:moveTo>
                  <a:pt x="0" y="0"/>
                </a:moveTo>
                <a:lnTo>
                  <a:pt x="1497344" y="0"/>
                </a:lnTo>
                <a:lnTo>
                  <a:pt x="1497344" y="1504028"/>
                </a:lnTo>
                <a:lnTo>
                  <a:pt x="0" y="15040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1271</Words>
  <Application>Microsoft Office PowerPoint</Application>
  <PresentationFormat>Vlastní</PresentationFormat>
  <Paragraphs>181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33" baseType="lpstr">
      <vt:lpstr>Now Medium</vt:lpstr>
      <vt:lpstr>Now</vt:lpstr>
      <vt:lpstr>Poppins Bold</vt:lpstr>
      <vt:lpstr>Now Bold</vt:lpstr>
      <vt:lpstr>Open Sans Light</vt:lpstr>
      <vt:lpstr>Poppins</vt:lpstr>
      <vt:lpstr>Calibri</vt:lpstr>
      <vt:lpstr>Arial</vt:lpstr>
      <vt:lpstr>Poppins Ultra-Bold</vt:lpstr>
      <vt:lpstr>Poppins Semi-Bold</vt:lpstr>
      <vt:lpstr>Poppins Semi-Bold Italics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Dotazník ATDZ_ ČLK_ZDR2024</dc:title>
  <dc:creator>Mečl Jan MUDr.</dc:creator>
  <cp:lastModifiedBy>EEZY Events &amp; Education</cp:lastModifiedBy>
  <cp:revision>8</cp:revision>
  <dcterms:created xsi:type="dcterms:W3CDTF">2006-08-16T00:00:00Z</dcterms:created>
  <dcterms:modified xsi:type="dcterms:W3CDTF">2023-09-20T11:20:03Z</dcterms:modified>
  <dc:identifier>DAFu1sSraKs</dc:identifier>
</cp:coreProperties>
</file>