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128" y="-2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4" name="Rectangle 1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14900" cy="368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5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7000" cy="408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37057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4450" y="1027113"/>
            <a:ext cx="4921250" cy="3690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16525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4450" y="1027113"/>
            <a:ext cx="4921250" cy="3690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16525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4450" y="1027113"/>
            <a:ext cx="4921250" cy="3690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16525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4450" y="1027113"/>
            <a:ext cx="4919663" cy="3689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14937" cy="4095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4450" y="1027113"/>
            <a:ext cx="4924425" cy="36941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19700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4450" y="1027113"/>
            <a:ext cx="4924425" cy="36941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19700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10973EA-9711-4804-B656-9EB66A9F6F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38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D119A69-4FBB-4233-B249-46EEBD21AD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398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92975" y="301625"/>
            <a:ext cx="2262188" cy="64373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37337" cy="64373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E5185F-83CC-445D-A0F1-A3C1084864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0684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3192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8365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1238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17987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2101850"/>
            <a:ext cx="4219575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4580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5593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9200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9120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551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651B5ED-85B3-4631-8362-4281317C38E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1650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36724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74134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5025" y="555625"/>
            <a:ext cx="2146300" cy="62896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291262" cy="6289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831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DB58A2B-E7DA-4337-B87D-A84DC6EC8C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491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38304E-A664-42AC-A488-C23EBE1F05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109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7363EEE-B988-4D56-AEBA-C3C61C70FC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849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14CCD10-144B-4D91-9E6A-2DD2F3AAE6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735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5CB3D6E-A5AA-497E-B1BC-6EEBC9C470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431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7AEA52-39C3-4053-BA43-E86AF4E8BB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905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93C2A49-10B7-4352-9177-22B38D7475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972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1925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715914F1-EF16-4826-9D68-E5B4C405BB4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404813" y="1893888"/>
            <a:ext cx="9674225" cy="5665787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 cap="flat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555625"/>
            <a:ext cx="8589962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589962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238125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116840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4" name="Zástupný symbol pro datum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863600" y="2808288"/>
            <a:ext cx="8609013" cy="126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sz="2400" b="1">
                <a:solidFill>
                  <a:srgbClr val="333333"/>
                </a:solidFill>
              </a:rPr>
              <a:t>Problémy lékařů zaměstnanců v roce 2016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5837" cy="12588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Množství přesčasové práce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5837" cy="4759325"/>
          </a:xfrm>
          <a:ln/>
        </p:spPr>
        <p:txBody>
          <a:bodyPr anchor="ctr"/>
          <a:lstStyle/>
          <a:p>
            <a:pPr marL="328613" indent="-328613" algn="just">
              <a:spcBef>
                <a:spcPts val="5225"/>
              </a:spcBef>
              <a:spcAft>
                <a:spcPts val="5225"/>
              </a:spcAft>
              <a:buSzPct val="45000"/>
              <a:buFont typeface="Wingdings" charset="2"/>
              <a:buChar char="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</a:pPr>
            <a:r>
              <a:rPr lang="cs-CZ" altLang="cs-CZ"/>
              <a:t>Z dokladů které získal LOK vyplývá, že v některých nemocnicích je v oficiálních výkazech sotva polovina skutečně odpracovaných přesčasů. </a:t>
            </a:r>
          </a:p>
          <a:p>
            <a:pPr marL="328613" indent="-328613" algn="just">
              <a:buSzPct val="45000"/>
              <a:buFont typeface="Wingdings" charset="2"/>
              <a:buChar char="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</a:pPr>
            <a:r>
              <a:rPr lang="cs-CZ" altLang="cs-CZ"/>
              <a:t>Případné kontroly úřadu práce pak nikdy žádné porušení zákona neprokážou. Úředníci kontrolují pouze doklady, nikoliv skutečný stav. </a:t>
            </a:r>
          </a:p>
          <a:p>
            <a:pPr marL="328613" indent="-328613" algn="just">
              <a:spcBef>
                <a:spcPts val="4350"/>
              </a:spcBef>
              <a:spcAft>
                <a:spcPts val="4350"/>
              </a:spcAft>
              <a:buSzPct val="45000"/>
              <a:buFont typeface="Wingdings" charset="2"/>
              <a:buChar char="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</a:pPr>
            <a:r>
              <a:rPr lang="cs-CZ" altLang="cs-CZ"/>
              <a:t>Že podle dokladů pak na oddělení není půl dne žádný lékař tyto kontrolory nezajímá.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599487" cy="125253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Pracovní podmínky lékařů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1200" y="1936750"/>
            <a:ext cx="8599488" cy="4752975"/>
          </a:xfrm>
          <a:ln/>
        </p:spPr>
        <p:txBody>
          <a:bodyPr anchor="ctr"/>
          <a:lstStyle/>
          <a:p>
            <a:pPr marL="261938" indent="-261938" algn="just">
              <a:lnSpc>
                <a:spcPct val="100000"/>
              </a:lnSpc>
              <a:spcBef>
                <a:spcPts val="2900"/>
              </a:spcBef>
              <a:spcAft>
                <a:spcPts val="2900"/>
              </a:spcAft>
              <a:buSzPct val="45000"/>
              <a:buFont typeface="Wingdings" charset="2"/>
              <a:buChar char=""/>
              <a:tabLst>
                <a:tab pos="261938" algn="l"/>
                <a:tab pos="366713" algn="l"/>
                <a:tab pos="815975" algn="l"/>
                <a:tab pos="1265238" algn="l"/>
                <a:tab pos="1714500" algn="l"/>
                <a:tab pos="2163763" algn="l"/>
                <a:tab pos="2613025" algn="l"/>
                <a:tab pos="3062288" algn="l"/>
                <a:tab pos="3511550" algn="l"/>
                <a:tab pos="3960813" algn="l"/>
                <a:tab pos="4410075" algn="l"/>
                <a:tab pos="4859338" algn="l"/>
                <a:tab pos="5308600" algn="l"/>
                <a:tab pos="5757863" algn="l"/>
                <a:tab pos="6207125" algn="l"/>
                <a:tab pos="6656388" algn="l"/>
                <a:tab pos="7105650" algn="l"/>
                <a:tab pos="7554913" algn="l"/>
                <a:tab pos="8004175" algn="l"/>
                <a:tab pos="8453438" algn="l"/>
                <a:tab pos="8902700" algn="l"/>
              </a:tabLst>
            </a:pPr>
            <a:r>
              <a:rPr lang="cs-CZ" altLang="cs-CZ"/>
              <a:t>Klesají počty personálu, překvapivě ale neklesají počty pacientů </a:t>
            </a:r>
          </a:p>
          <a:p>
            <a:pPr marL="228600" indent="-228600" algn="just">
              <a:spcBef>
                <a:spcPts val="2038"/>
              </a:spcBef>
              <a:spcAft>
                <a:spcPts val="2038"/>
              </a:spcAft>
              <a:buSzPct val="45000"/>
              <a:buFont typeface="Wingdings" charset="2"/>
              <a:buChar char=""/>
              <a:tabLst>
                <a:tab pos="261938" algn="l"/>
                <a:tab pos="366713" algn="l"/>
                <a:tab pos="815975" algn="l"/>
                <a:tab pos="1265238" algn="l"/>
                <a:tab pos="1714500" algn="l"/>
                <a:tab pos="2163763" algn="l"/>
                <a:tab pos="2613025" algn="l"/>
                <a:tab pos="3062288" algn="l"/>
                <a:tab pos="3511550" algn="l"/>
                <a:tab pos="3960813" algn="l"/>
                <a:tab pos="4410075" algn="l"/>
                <a:tab pos="4859338" algn="l"/>
                <a:tab pos="5308600" algn="l"/>
                <a:tab pos="5757863" algn="l"/>
                <a:tab pos="6207125" algn="l"/>
                <a:tab pos="6656388" algn="l"/>
                <a:tab pos="7105650" algn="l"/>
                <a:tab pos="7554913" algn="l"/>
                <a:tab pos="8004175" algn="l"/>
                <a:tab pos="8453438" algn="l"/>
                <a:tab pos="8902700" algn="l"/>
              </a:tabLst>
            </a:pPr>
            <a:r>
              <a:rPr lang="cs-CZ" altLang="cs-CZ"/>
              <a:t> Přibývá nesmyslné administrativy</a:t>
            </a:r>
          </a:p>
          <a:p>
            <a:pPr marL="230188" indent="-195263" algn="just">
              <a:spcBef>
                <a:spcPts val="1163"/>
              </a:spcBef>
              <a:spcAft>
                <a:spcPts val="1163"/>
              </a:spcAft>
              <a:buSzPct val="45000"/>
              <a:buFont typeface="Wingdings" charset="2"/>
              <a:buChar char=""/>
              <a:tabLst>
                <a:tab pos="261938" algn="l"/>
                <a:tab pos="366713" algn="l"/>
                <a:tab pos="815975" algn="l"/>
                <a:tab pos="1265238" algn="l"/>
                <a:tab pos="1714500" algn="l"/>
                <a:tab pos="2163763" algn="l"/>
                <a:tab pos="2613025" algn="l"/>
                <a:tab pos="3062288" algn="l"/>
                <a:tab pos="3511550" algn="l"/>
                <a:tab pos="3960813" algn="l"/>
                <a:tab pos="4410075" algn="l"/>
                <a:tab pos="4859338" algn="l"/>
                <a:tab pos="5308600" algn="l"/>
                <a:tab pos="5757863" algn="l"/>
                <a:tab pos="6207125" algn="l"/>
                <a:tab pos="6656388" algn="l"/>
                <a:tab pos="7105650" algn="l"/>
                <a:tab pos="7554913" algn="l"/>
                <a:tab pos="8004175" algn="l"/>
                <a:tab pos="8453438" algn="l"/>
                <a:tab pos="8902700" algn="l"/>
              </a:tabLst>
            </a:pPr>
            <a:r>
              <a:rPr lang="cs-CZ" altLang="cs-CZ"/>
              <a:t>Administrativu převážně generuje nikoliv stát, ale vntiřní systém vedení nemocnic, resp. ochota vedení nemocnic přistoupit na pravidla nastavená různými parazitickými organizacemi</a:t>
            </a:r>
          </a:p>
          <a:p>
            <a:pPr marL="228600" indent="-228600" algn="just">
              <a:spcBef>
                <a:spcPts val="2325"/>
              </a:spcBef>
              <a:spcAft>
                <a:spcPts val="2325"/>
              </a:spcAft>
              <a:buSzPct val="45000"/>
              <a:buFont typeface="Wingdings" charset="2"/>
              <a:buChar char=""/>
              <a:tabLst>
                <a:tab pos="261938" algn="l"/>
                <a:tab pos="366713" algn="l"/>
                <a:tab pos="815975" algn="l"/>
                <a:tab pos="1265238" algn="l"/>
                <a:tab pos="1714500" algn="l"/>
                <a:tab pos="2163763" algn="l"/>
                <a:tab pos="2613025" algn="l"/>
                <a:tab pos="3062288" algn="l"/>
                <a:tab pos="3511550" algn="l"/>
                <a:tab pos="3960813" algn="l"/>
                <a:tab pos="4410075" algn="l"/>
                <a:tab pos="4859338" algn="l"/>
                <a:tab pos="5308600" algn="l"/>
                <a:tab pos="5757863" algn="l"/>
                <a:tab pos="6207125" algn="l"/>
                <a:tab pos="6656388" algn="l"/>
                <a:tab pos="7105650" algn="l"/>
                <a:tab pos="7554913" algn="l"/>
                <a:tab pos="8004175" algn="l"/>
                <a:tab pos="8453438" algn="l"/>
                <a:tab pos="8902700" algn="l"/>
              </a:tabLst>
            </a:pPr>
            <a:r>
              <a:rPr lang="cs-CZ" altLang="cs-CZ"/>
              <a:t> Kdo zažil akreditaci  prováděnou SAK, tak ví o co jde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599487" cy="125253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Pracovní podmínky lékařů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3" y="1944688"/>
            <a:ext cx="859948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599487" cy="125253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Pracovní podmínky lékařů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975" y="1944688"/>
            <a:ext cx="8599488" cy="4752975"/>
          </a:xfrm>
          <a:ln/>
        </p:spPr>
        <p:txBody>
          <a:bodyPr anchor="ctr"/>
          <a:lstStyle/>
          <a:p>
            <a:pPr marL="266700" indent="-266700" algn="just">
              <a:spcBef>
                <a:spcPts val="588"/>
              </a:spcBef>
              <a:spcAft>
                <a:spcPts val="588"/>
              </a:spcAft>
              <a:buSzPct val="45000"/>
              <a:buFont typeface="Wingdings" charset="2"/>
              <a:buChar char=""/>
              <a:tabLst>
                <a:tab pos="266700" algn="l"/>
                <a:tab pos="371475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</a:tabLst>
            </a:pPr>
            <a:r>
              <a:rPr lang="cs-CZ" altLang="cs-CZ"/>
              <a:t>Dostáváme se do situace, kdy pro hodnocení kvality naší práce nejsou důležití vyléčení pacienti, ale správné vyplnění dvou tuctů formulářů</a:t>
            </a:r>
          </a:p>
          <a:p>
            <a:pPr marL="266700" indent="-250825" algn="just">
              <a:spcBef>
                <a:spcPts val="875"/>
              </a:spcBef>
              <a:spcAft>
                <a:spcPts val="875"/>
              </a:spcAft>
              <a:buSzPct val="45000"/>
              <a:buFont typeface="Wingdings" charset="2"/>
              <a:buChar char=""/>
              <a:tabLst>
                <a:tab pos="266700" algn="l"/>
                <a:tab pos="371475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</a:tabLst>
            </a:pPr>
            <a:r>
              <a:rPr lang="cs-CZ" altLang="cs-CZ"/>
              <a:t>Nedostatek času na pacienty a opakovaná buzerace ze strany různých „manažérů“ je pro zdravotníky stresující úplně stejně jako dlouhodobé přetěžování</a:t>
            </a:r>
          </a:p>
          <a:p>
            <a:pPr marL="266700" indent="-266700" algn="just">
              <a:buSzPct val="45000"/>
              <a:buFont typeface="Wingdings" charset="2"/>
              <a:buChar char=""/>
              <a:tabLst>
                <a:tab pos="266700" algn="l"/>
                <a:tab pos="371475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</a:tabLst>
            </a:pPr>
            <a:r>
              <a:rPr lang="cs-CZ" altLang="cs-CZ"/>
              <a:t>Lékaři se více dostávají do situací, kdy jsou ohroženi i po právní stránce. V případě pochybení není přepracování ani polehčující okolnost. </a:t>
            </a:r>
          </a:p>
          <a:p>
            <a:pPr marL="247650" indent="-247650" algn="just">
              <a:spcBef>
                <a:spcPts val="875"/>
              </a:spcBef>
              <a:spcAft>
                <a:spcPts val="875"/>
              </a:spcAft>
              <a:buSzPct val="45000"/>
              <a:buFont typeface="Wingdings" charset="2"/>
              <a:buChar char=""/>
              <a:tabLst>
                <a:tab pos="266700" algn="l"/>
                <a:tab pos="371475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</a:tabLst>
            </a:pPr>
            <a:r>
              <a:rPr lang="cs-CZ" altLang="cs-CZ"/>
              <a:t>Dochází k absurdním situacím, jako když je disciplinárně stíhána lékařka za postup, který byl přesně v souladu s vnitřní směrnicí nemocnice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597900" cy="125095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Vzdělávání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597900" cy="4751388"/>
          </a:xfrm>
          <a:ln/>
        </p:spPr>
        <p:txBody>
          <a:bodyPr anchor="ctr"/>
          <a:lstStyle/>
          <a:p>
            <a:pPr marL="228600" indent="-123825" algn="just">
              <a:spcAft>
                <a:spcPts val="2838"/>
              </a:spcAft>
              <a:buSzPct val="45000"/>
              <a:buFont typeface="Wingdings" charset="2"/>
              <a:buChar char="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cs-CZ" altLang="cs-CZ"/>
              <a:t> Návrh novely Zákona 95/2004 Sb. vznikal skoro dva roky</a:t>
            </a:r>
          </a:p>
          <a:p>
            <a:pPr marL="300038" indent="-265113" algn="just">
              <a:spcAft>
                <a:spcPts val="2838"/>
              </a:spcAft>
              <a:buSzPct val="45000"/>
              <a:buFont typeface="Wingdings" charset="2"/>
              <a:buChar char="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cs-CZ" altLang="cs-CZ"/>
              <a:t>Vláda schválila návrh, který byl konsensuální a mohl situaci výrazně zlepšit</a:t>
            </a:r>
          </a:p>
          <a:p>
            <a:pPr marL="263525" indent="-158750" algn="just">
              <a:buSzPct val="45000"/>
              <a:buFont typeface="Wingdings" charset="2"/>
              <a:buChar char="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cs-CZ" altLang="cs-CZ"/>
              <a:t>V poslanecké sněmovně ho pak hoši, co spolu mluví, zmasakrovali za několik málo hodin. A předkladatel to halasně podpořil.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5837" cy="12588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Je reálná šance něco radikálně změnit? 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163" y="1936750"/>
            <a:ext cx="8605837" cy="4759325"/>
          </a:xfrm>
          <a:ln/>
        </p:spPr>
        <p:txBody>
          <a:bodyPr anchor="ctr"/>
          <a:lstStyle/>
          <a:p>
            <a:pPr marL="298450" indent="-193675" algn="just">
              <a:spcBef>
                <a:spcPts val="288"/>
              </a:spcBef>
              <a:spcAft>
                <a:spcPts val="288"/>
              </a:spcAft>
              <a:buSzPct val="45000"/>
              <a:buFont typeface="Wingdings" charset="2"/>
              <a:buChar char=""/>
              <a:tabLst>
                <a:tab pos="298450" algn="l"/>
                <a:tab pos="403225" algn="l"/>
                <a:tab pos="852488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</a:tabLst>
            </a:pPr>
            <a:r>
              <a:rPr lang="cs-CZ" altLang="cs-CZ"/>
              <a:t>Na dodržování počtu přesčasových hodin většina lékařů dávno rezignovala. </a:t>
            </a:r>
          </a:p>
          <a:p>
            <a:pPr marL="298450" indent="-193675" algn="just">
              <a:spcBef>
                <a:spcPts val="288"/>
              </a:spcBef>
              <a:spcAft>
                <a:spcPts val="288"/>
              </a:spcAft>
              <a:buSzPct val="45000"/>
              <a:buFont typeface="Wingdings" charset="2"/>
              <a:buChar char=""/>
              <a:tabLst>
                <a:tab pos="298450" algn="l"/>
                <a:tab pos="403225" algn="l"/>
                <a:tab pos="852488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</a:tabLst>
            </a:pPr>
            <a:r>
              <a:rPr lang="cs-CZ" altLang="cs-CZ"/>
              <a:t>„Někdo to odsloužit musí“ (a je to nakonec zaplacené) </a:t>
            </a:r>
          </a:p>
          <a:p>
            <a:pPr marL="298450" indent="-193675" algn="just">
              <a:spcBef>
                <a:spcPts val="288"/>
              </a:spcBef>
              <a:spcAft>
                <a:spcPts val="288"/>
              </a:spcAft>
              <a:buSzPct val="45000"/>
              <a:buFont typeface="Wingdings" charset="2"/>
              <a:buChar char=""/>
              <a:tabLst>
                <a:tab pos="298450" algn="l"/>
                <a:tab pos="403225" algn="l"/>
                <a:tab pos="852488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</a:tabLst>
            </a:pPr>
            <a:r>
              <a:rPr lang="cs-CZ" altLang="cs-CZ"/>
              <a:t>Pokud toto již nejsou ochotni akceptovat, odcházejí z nemocnic. </a:t>
            </a:r>
          </a:p>
          <a:p>
            <a:pPr marL="298450" indent="-193675" algn="just">
              <a:spcBef>
                <a:spcPts val="288"/>
              </a:spcBef>
              <a:spcAft>
                <a:spcPts val="288"/>
              </a:spcAft>
              <a:buSzPct val="45000"/>
              <a:buFont typeface="Wingdings" charset="2"/>
              <a:buChar char=""/>
              <a:tabLst>
                <a:tab pos="298450" algn="l"/>
                <a:tab pos="403225" algn="l"/>
                <a:tab pos="852488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</a:tabLst>
            </a:pPr>
            <a:r>
              <a:rPr lang="cs-CZ" altLang="cs-CZ"/>
              <a:t>Lékaři, kteří již odmítají sloužit jsou považováni za  zrádce a potížisty. </a:t>
            </a:r>
          </a:p>
          <a:p>
            <a:pPr marL="298450" indent="-193675" algn="just">
              <a:spcBef>
                <a:spcPts val="288"/>
              </a:spcBef>
              <a:spcAft>
                <a:spcPts val="288"/>
              </a:spcAft>
              <a:buSzPct val="45000"/>
              <a:buFont typeface="Wingdings" charset="2"/>
              <a:buChar char=""/>
              <a:tabLst>
                <a:tab pos="298450" algn="l"/>
                <a:tab pos="403225" algn="l"/>
                <a:tab pos="852488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</a:tabLst>
            </a:pPr>
            <a:r>
              <a:rPr lang="cs-CZ" altLang="cs-CZ"/>
              <a:t>Systém udržují v chodu někteří mladší lékaři, z nichž řada je ochotna odpracovat prakticky neomezené množství hodin, pokud je dostanou alespoň trochu zaplacené. </a:t>
            </a:r>
          </a:p>
          <a:p>
            <a:pPr marL="298450" indent="-193675" algn="just">
              <a:spcBef>
                <a:spcPts val="288"/>
              </a:spcBef>
              <a:spcAft>
                <a:spcPts val="288"/>
              </a:spcAft>
              <a:buSzPct val="45000"/>
              <a:buFont typeface="Wingdings" charset="2"/>
              <a:buChar char=""/>
              <a:tabLst>
                <a:tab pos="298450" algn="l"/>
                <a:tab pos="403225" algn="l"/>
                <a:tab pos="852488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</a:tabLst>
            </a:pPr>
            <a:r>
              <a:rPr lang="cs-CZ" altLang="cs-CZ"/>
              <a:t>V důsledku to znamená, že vlastně „není problém“</a:t>
            </a:r>
          </a:p>
          <a:p>
            <a:pPr marL="298450" indent="-193675" algn="just">
              <a:buSzPct val="45000"/>
              <a:buFont typeface="Wingdings" charset="2"/>
              <a:buChar char=""/>
              <a:tabLst>
                <a:tab pos="298450" algn="l"/>
                <a:tab pos="403225" algn="l"/>
                <a:tab pos="852488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</a:tabLst>
            </a:pPr>
            <a:r>
              <a:rPr lang="cs-CZ" altLang="cs-CZ"/>
              <a:t>Jak ale pak vypadá skutečná kvalita péče, na to se raději nikdo neptá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5837" cy="12588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Je reálná šance něco radikálně změnit? 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5837" cy="4759325"/>
          </a:xfrm>
          <a:ln/>
        </p:spPr>
        <p:txBody>
          <a:bodyPr anchor="ctr"/>
          <a:lstStyle/>
          <a:p>
            <a:pPr marL="333375" indent="-333375" algn="just">
              <a:buSzPct val="45000"/>
              <a:buFont typeface="Wingdings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/>
              <a:t>Celá oblast poskytování  lůžkové zdravotní péče funguje jen za cenu systematického a trvalého porušování zákonů České republiky. Lži a podvádění se staly normou. </a:t>
            </a:r>
          </a:p>
          <a:p>
            <a:pPr marL="328613" indent="-328613" algn="just">
              <a:spcBef>
                <a:spcPts val="5038"/>
              </a:spcBef>
              <a:buSzPct val="45000"/>
              <a:buFont typeface="Wingdings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/>
              <a:t>Pokud by byly zákony dodržovány, došlo by ke katastrofálnímu zhroucení zdravotní péče.</a:t>
            </a:r>
          </a:p>
          <a:p>
            <a:pPr marL="328613" indent="-328613">
              <a:spcBef>
                <a:spcPts val="5038"/>
              </a:spcBef>
              <a:buSzPct val="45000"/>
              <a:buFont typeface="Wingdings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/>
              <a:t>Všichni to vědí, ale v zásadě jsou všichni s takovým stavem smířeni, ne-li přímo spokojeni. </a:t>
            </a:r>
          </a:p>
          <a:p>
            <a:pPr marL="333375" indent="-317500"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cs-CZ" altLang="cs-CZ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5837" cy="12588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Otázky na závěr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5837" cy="4759325"/>
          </a:xfrm>
          <a:ln/>
        </p:spPr>
        <p:txBody>
          <a:bodyPr anchor="ctr"/>
          <a:lstStyle/>
          <a:p>
            <a:pPr marL="46038" indent="0" algn="just">
              <a:spcBef>
                <a:spcPts val="2613"/>
              </a:spcBef>
              <a:spcAft>
                <a:spcPts val="1763"/>
              </a:spcAft>
              <a:buSzPct val="45000"/>
              <a:buFont typeface="Wingdings" charset="2"/>
              <a:buChar char=""/>
              <a:tabLst>
                <a:tab pos="46038" algn="l"/>
                <a:tab pos="150813" algn="l"/>
                <a:tab pos="600075" algn="l"/>
                <a:tab pos="1049338" algn="l"/>
                <a:tab pos="1498600" algn="l"/>
                <a:tab pos="1947863" algn="l"/>
                <a:tab pos="2397125" algn="l"/>
                <a:tab pos="2846388" algn="l"/>
                <a:tab pos="3295650" algn="l"/>
                <a:tab pos="3744913" algn="l"/>
                <a:tab pos="4194175" algn="l"/>
                <a:tab pos="4643438" algn="l"/>
                <a:tab pos="5092700" algn="l"/>
                <a:tab pos="5541963" algn="l"/>
                <a:tab pos="5991225" algn="l"/>
                <a:tab pos="6440488" algn="l"/>
                <a:tab pos="6889750" algn="l"/>
                <a:tab pos="7339013" algn="l"/>
                <a:tab pos="7788275" algn="l"/>
                <a:tab pos="8237538" algn="l"/>
                <a:tab pos="8686800" algn="l"/>
              </a:tabLst>
            </a:pPr>
            <a:r>
              <a:rPr lang="cs-CZ" altLang="cs-CZ"/>
              <a:t>  Je ještě Česká republika právním státem? (Pokud kdy byla)</a:t>
            </a:r>
          </a:p>
          <a:p>
            <a:pPr marL="328613" indent="-282575" algn="just">
              <a:spcBef>
                <a:spcPts val="2588"/>
              </a:spcBef>
              <a:spcAft>
                <a:spcPts val="1163"/>
              </a:spcAft>
              <a:buSzPct val="45000"/>
              <a:buFont typeface="Wingdings" charset="2"/>
              <a:buChar char=""/>
              <a:tabLst>
                <a:tab pos="46038" algn="l"/>
                <a:tab pos="150813" algn="l"/>
                <a:tab pos="600075" algn="l"/>
                <a:tab pos="1049338" algn="l"/>
                <a:tab pos="1498600" algn="l"/>
                <a:tab pos="1947863" algn="l"/>
                <a:tab pos="2397125" algn="l"/>
                <a:tab pos="2846388" algn="l"/>
                <a:tab pos="3295650" algn="l"/>
                <a:tab pos="3744913" algn="l"/>
                <a:tab pos="4194175" algn="l"/>
                <a:tab pos="4643438" algn="l"/>
                <a:tab pos="5092700" algn="l"/>
                <a:tab pos="5541963" algn="l"/>
                <a:tab pos="5991225" algn="l"/>
                <a:tab pos="6440488" algn="l"/>
                <a:tab pos="6889750" algn="l"/>
                <a:tab pos="7339013" algn="l"/>
                <a:tab pos="7788275" algn="l"/>
                <a:tab pos="8237538" algn="l"/>
                <a:tab pos="8686800" algn="l"/>
              </a:tabLst>
            </a:pPr>
            <a:r>
              <a:rPr lang="cs-CZ" altLang="cs-CZ"/>
              <a:t>Jaká je vlastně perspektiva pro nemocniční zdravotníky v příštích řekněme 10 letech?</a:t>
            </a:r>
          </a:p>
          <a:p>
            <a:pPr marL="365125" indent="-330200" algn="just">
              <a:spcBef>
                <a:spcPts val="2613"/>
              </a:spcBef>
              <a:spcAft>
                <a:spcPts val="2613"/>
              </a:spcAft>
              <a:buSzPct val="45000"/>
              <a:buFont typeface="Wingdings" charset="2"/>
              <a:buChar char=""/>
              <a:tabLst>
                <a:tab pos="46038" algn="l"/>
                <a:tab pos="150813" algn="l"/>
                <a:tab pos="600075" algn="l"/>
                <a:tab pos="1049338" algn="l"/>
                <a:tab pos="1498600" algn="l"/>
                <a:tab pos="1947863" algn="l"/>
                <a:tab pos="2397125" algn="l"/>
                <a:tab pos="2846388" algn="l"/>
                <a:tab pos="3295650" algn="l"/>
                <a:tab pos="3744913" algn="l"/>
                <a:tab pos="4194175" algn="l"/>
                <a:tab pos="4643438" algn="l"/>
                <a:tab pos="5092700" algn="l"/>
                <a:tab pos="5541963" algn="l"/>
                <a:tab pos="5991225" algn="l"/>
                <a:tab pos="6440488" algn="l"/>
                <a:tab pos="6889750" algn="l"/>
                <a:tab pos="7339013" algn="l"/>
                <a:tab pos="7788275" algn="l"/>
                <a:tab pos="8237538" algn="l"/>
                <a:tab pos="8686800" algn="l"/>
              </a:tabLst>
            </a:pPr>
            <a:r>
              <a:rPr lang="cs-CZ" altLang="cs-CZ"/>
              <a:t>Zajímají problémy zdravotníků vůbec někoho? </a:t>
            </a:r>
          </a:p>
          <a:p>
            <a:pPr marL="365125" indent="-330200" algn="just">
              <a:buSzPct val="45000"/>
              <a:buFont typeface="Wingdings" charset="2"/>
              <a:buChar char=""/>
              <a:tabLst>
                <a:tab pos="46038" algn="l"/>
                <a:tab pos="150813" algn="l"/>
                <a:tab pos="600075" algn="l"/>
                <a:tab pos="1049338" algn="l"/>
                <a:tab pos="1498600" algn="l"/>
                <a:tab pos="1947863" algn="l"/>
                <a:tab pos="2397125" algn="l"/>
                <a:tab pos="2846388" algn="l"/>
                <a:tab pos="3295650" algn="l"/>
                <a:tab pos="3744913" algn="l"/>
                <a:tab pos="4194175" algn="l"/>
                <a:tab pos="4643438" algn="l"/>
                <a:tab pos="5092700" algn="l"/>
                <a:tab pos="5541963" algn="l"/>
                <a:tab pos="5991225" algn="l"/>
                <a:tab pos="6440488" algn="l"/>
                <a:tab pos="6889750" algn="l"/>
                <a:tab pos="7339013" algn="l"/>
                <a:tab pos="7788275" algn="l"/>
                <a:tab pos="8237538" algn="l"/>
                <a:tab pos="8686800" algn="l"/>
              </a:tabLst>
            </a:pPr>
            <a:r>
              <a:rPr lang="cs-CZ" altLang="cs-CZ"/>
              <a:t>Chce vláda České republiky pro své občany kvalitní a fungující zdravotnictví, nebo kvalitní iluzi fungujícího zdravotnictví?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431800"/>
            <a:ext cx="8599487" cy="339725"/>
          </a:xfrm>
          <a:ln/>
        </p:spPr>
        <p:txBody>
          <a:bodyPr/>
          <a:lstStyle/>
          <a:p>
            <a:endParaRPr lang="cs-CZ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2016125"/>
            <a:ext cx="77755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2063"/>
          </a:xfrm>
          <a:ln/>
        </p:spPr>
        <p:txBody>
          <a:bodyPr tIns="2124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Problémy lékařů zaměstnanců v roce 2016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9012" cy="4762500"/>
          </a:xfrm>
          <a:ln/>
        </p:spPr>
        <p:txBody>
          <a:bodyPr tIns="0" anchor="ctr"/>
          <a:lstStyle/>
          <a:p>
            <a:pPr marL="414338" indent="-30956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Výše platů a mezd</a:t>
            </a:r>
          </a:p>
          <a:p>
            <a:pPr marL="414338" indent="-309563">
              <a:lnSpc>
                <a:spcPct val="187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Nejednotnost odměňování</a:t>
            </a:r>
          </a:p>
          <a:p>
            <a:pPr marL="414338" indent="-309563">
              <a:lnSpc>
                <a:spcPct val="187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Množství přesčasové práce a pracovní podmínky</a:t>
            </a:r>
          </a:p>
          <a:p>
            <a:pPr marL="414338" indent="-309563">
              <a:lnSpc>
                <a:spcPct val="187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Vzdělávání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2063"/>
          </a:xfrm>
          <a:ln/>
        </p:spPr>
        <p:txBody>
          <a:bodyPr/>
          <a:lstStyle/>
          <a:p>
            <a:pPr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Výše platů a mezd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9012" cy="4762500"/>
          </a:xfrm>
          <a:ln/>
        </p:spPr>
        <p:txBody>
          <a:bodyPr anchor="ctr"/>
          <a:lstStyle/>
          <a:p>
            <a:pPr marL="414338" indent="-309563" algn="just">
              <a:spcAft>
                <a:spcPts val="1150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V ÚZISu jsou data za rok 2014</a:t>
            </a:r>
          </a:p>
          <a:p>
            <a:pPr marL="414338" indent="-309563" algn="just">
              <a:spcAft>
                <a:spcPts val="1150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Průměrný plat se započítáním všech příplatků a přesčasů byl 61.371 Kč/měs.</a:t>
            </a:r>
          </a:p>
          <a:p>
            <a:pPr marL="414338" indent="-309563" algn="just">
              <a:spcAft>
                <a:spcPts val="1150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Průměrný tarifní plat bez přesčasů a příplatků činil 30.101 Kč/měs.</a:t>
            </a:r>
          </a:p>
          <a:p>
            <a:pPr marL="414338" indent="-309563" algn="just">
              <a:spcAft>
                <a:spcPts val="1150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Průměrná mzda včetně příplatků a přesčasů činila 56.336 Kč/měs. Údaj o průměrné mzdě bez přesčasů není znám.</a:t>
            </a:r>
          </a:p>
          <a:p>
            <a:pPr marL="414338" indent="-309563" algn="just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Od r. 2014 došlo k navýšení tarifních platů o 2 x 5%, tedy v roce 2016 bude průměrný tarif něco přes 33.000 Kč/měs.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92163" y="360363"/>
            <a:ext cx="8602662" cy="11080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Výše platů a mezd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725488" y="1663700"/>
          <a:ext cx="8601075" cy="503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r:id="rId4" imgW="8601120" imgH="5033160" progId="">
                  <p:embed/>
                </p:oleObj>
              </mc:Choice>
              <mc:Fallback>
                <p:oleObj r:id="rId4" imgW="8601120" imgH="50331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1663700"/>
                        <a:ext cx="8601075" cy="50323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2662" cy="12557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Výše platů a mezd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1538" y="2008188"/>
            <a:ext cx="8602662" cy="4537075"/>
          </a:xfrm>
          <a:ln/>
        </p:spPr>
        <p:txBody>
          <a:bodyPr anchor="ctr"/>
          <a:lstStyle/>
          <a:p>
            <a:pPr marL="331788" indent="-331788" algn="just">
              <a:spcBef>
                <a:spcPts val="588"/>
              </a:spcBef>
              <a:spcAft>
                <a:spcPts val="588"/>
              </a:spcAft>
              <a:buSzPct val="45000"/>
              <a:buFont typeface="Wingdings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cs-CZ"/>
              <a:t>Při splnění závazku České republiky ze 17.2.2011 by měl činit  základní příjem (plat či mzda) lékaře minimálně 36.325 až 72.650 Kč/měs. dle kvalifikace. Toto není splněno</a:t>
            </a:r>
          </a:p>
          <a:p>
            <a:pPr marL="331788" indent="-331788" algn="just">
              <a:spcBef>
                <a:spcPts val="875"/>
              </a:spcBef>
              <a:spcAft>
                <a:spcPts val="875"/>
              </a:spcAft>
              <a:buSzPct val="45000"/>
              <a:buFont typeface="Wingdings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cs-CZ"/>
              <a:t>LOK-SČL proto podal 30.12.2015 žalobu na Českou republiku u Obvodního soudu Praha 2</a:t>
            </a:r>
          </a:p>
          <a:p>
            <a:pPr marL="331788" indent="-331788" algn="just">
              <a:spcBef>
                <a:spcPts val="588"/>
              </a:spcBef>
              <a:spcAft>
                <a:spcPts val="588"/>
              </a:spcAft>
              <a:buSzPct val="45000"/>
              <a:buFont typeface="Wingdings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cs-CZ"/>
              <a:t>Po 11 měsících máme tři rozhodnutí od dvou soudů. V tom posledním se Obvodní soud prohlásil za nepříslušný a jako příslušný orgán označil Vládu ČR</a:t>
            </a:r>
          </a:p>
          <a:p>
            <a:pPr marL="331788" indent="-331788" algn="just">
              <a:spcBef>
                <a:spcPts val="875"/>
              </a:spcBef>
              <a:spcAft>
                <a:spcPts val="875"/>
              </a:spcAft>
              <a:buSzPct val="45000"/>
              <a:buFont typeface="Wingdings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cs-CZ"/>
              <a:t>Dle soudu by tedy měla žalobu posuzovat žalovaná strana</a:t>
            </a:r>
          </a:p>
          <a:p>
            <a:pPr marL="331788" indent="-331788" algn="just">
              <a:buSzPct val="45000"/>
              <a:buFont typeface="Wingdings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cs-CZ"/>
              <a:t>Škoda, že již nežijí Franz Kafka a Jaroslav Hašek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5837" cy="12588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Výše platů a mezd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163" y="2138363"/>
            <a:ext cx="8605837" cy="4340225"/>
          </a:xfrm>
          <a:ln/>
        </p:spPr>
        <p:txBody>
          <a:bodyPr anchor="ctr"/>
          <a:lstStyle/>
          <a:p>
            <a:pPr marL="328613" indent="-328613" algn="just">
              <a:spcAft>
                <a:spcPts val="1638"/>
              </a:spcAft>
              <a:buSzPct val="45000"/>
              <a:buFont typeface="Wingdings" charset="2"/>
              <a:buChar char="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</a:pPr>
            <a:r>
              <a:rPr lang="cs-CZ" altLang="cs-CZ"/>
              <a:t>Dne 12.9.2016 vláda svým nařízením zvýšila od 1.1.2017 tarifní platy ve zdravotnictví o 10%, jak bylo přislíbeno. Toto navýšení se ale nedotkne těch lékařů, kteří jsou odměňováni mzdou.</a:t>
            </a:r>
          </a:p>
          <a:p>
            <a:pPr marL="328613" indent="-328613" algn="just">
              <a:buSzPct val="45000"/>
              <a:buFont typeface="Wingdings" charset="2"/>
              <a:buChar char="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</a:pPr>
            <a:r>
              <a:rPr lang="cs-CZ" altLang="cs-CZ"/>
              <a:t>Bylo uzavřeno „Memorandum“ mezi vládou a kraji o odpovídajícím navýšení mezd. Pak ale došlo k zemětřesení po krajských volbách.</a:t>
            </a:r>
          </a:p>
          <a:p>
            <a:pPr marL="336550" indent="-328613" algn="just">
              <a:buClrTx/>
              <a:buSzPct val="45000"/>
              <a:buFontTx/>
              <a:buNone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</a:pPr>
            <a:endParaRPr lang="cs-CZ" altLang="cs-CZ"/>
          </a:p>
          <a:p>
            <a:pPr marL="328613" indent="-328613" algn="just">
              <a:buSzPct val="45000"/>
              <a:buFont typeface="Wingdings" charset="2"/>
              <a:buChar char="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</a:pPr>
            <a:r>
              <a:rPr lang="cs-CZ" altLang="cs-CZ"/>
              <a:t>Nová vedení krajů snad dohodu dodrží, aspoň to zatím tvrdí.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5837" cy="12588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Výše platů a mezd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5837" cy="4759325"/>
          </a:xfrm>
          <a:ln/>
        </p:spPr>
        <p:txBody>
          <a:bodyPr/>
          <a:lstStyle/>
          <a:p>
            <a:pPr indent="-327025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   </a:t>
            </a:r>
          </a:p>
          <a:p>
            <a:pPr indent="-327025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marL="328613" indent="-312738" algn="just">
              <a:spcBef>
                <a:spcPts val="3538"/>
              </a:spcBef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 úhradové vyhlášce je pro nemocnice navýšení o 6% oproti roku 2016. Toto může stačit pro navýšení základních platů a mezd, ale už nemůže stačit pro personální rozvoj nemocic. </a:t>
            </a:r>
          </a:p>
          <a:p>
            <a:pPr marL="328613" indent="-312738" algn="just">
              <a:spcBef>
                <a:spcPts val="3538"/>
              </a:spcBef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Některé nemocnice (zejména následná péče) ale nebudou mít prostředky ani pro 10% navýšení.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2063"/>
          </a:xfrm>
          <a:ln/>
        </p:spPr>
        <p:txBody>
          <a:bodyPr/>
          <a:lstStyle/>
          <a:p>
            <a:pPr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Nejednotnost odměňování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9012" cy="4762500"/>
          </a:xfrm>
          <a:ln/>
        </p:spPr>
        <p:txBody>
          <a:bodyPr anchor="ctr"/>
          <a:lstStyle/>
          <a:p>
            <a:pPr marL="414338" indent="-309563" algn="just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Sjednocení odměňování v lůžkových zařízeních – slovně s ním ministerstvo souhlasí, předseda vlády také</a:t>
            </a:r>
          </a:p>
          <a:p>
            <a:pPr marL="414338" indent="-309563" algn="just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První možnost – veřejné neziskové nemocnice. Zákon se cyklicky objevuje. Poslední předložená podoba byl blábol nepřijatelný pro nikoho. </a:t>
            </a:r>
          </a:p>
          <a:p>
            <a:pPr marL="414338" indent="-309563" algn="just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Druhá možnost - samostatný zákon řešící odměňování zdravotníků. Ani náhodou.</a:t>
            </a:r>
          </a:p>
          <a:p>
            <a:pPr marL="414338" indent="-309563" algn="just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cs-CZ"/>
              <a:t>Třetí možnost – úprava § 109 ZP. Předložena v rámci novely ZP, prošla připomínkovým řízením se souhlasným stanoviskem. Ve znění předloženém 9.9.2016 do poslanecké sněmovny po ní není ani stopa. Zákon je nyní zaparkován ve sněmovně.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cs-CZ" altLang="cs-CZ"/>
              <a:t>MUDr. Miloš Voleman, XXXI. sjezd ČLK, Praha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12. - 13. 11.2016</a:t>
            </a:r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5837" cy="12588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Množství přesčasové práce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5837" cy="4759325"/>
          </a:xfrm>
          <a:ln/>
        </p:spPr>
        <p:txBody>
          <a:bodyPr anchor="ctr"/>
          <a:lstStyle/>
          <a:p>
            <a:pPr marL="260350" indent="-260350" algn="just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260350" algn="l"/>
                <a:tab pos="365125" algn="l"/>
                <a:tab pos="814388" algn="l"/>
                <a:tab pos="1263650" algn="l"/>
                <a:tab pos="1712913" algn="l"/>
                <a:tab pos="2162175" algn="l"/>
                <a:tab pos="2611438" algn="l"/>
                <a:tab pos="3060700" algn="l"/>
                <a:tab pos="3509963" algn="l"/>
                <a:tab pos="3959225" algn="l"/>
                <a:tab pos="4408488" algn="l"/>
                <a:tab pos="4857750" algn="l"/>
                <a:tab pos="5307013" algn="l"/>
                <a:tab pos="5756275" algn="l"/>
                <a:tab pos="6205538" algn="l"/>
                <a:tab pos="6654800" algn="l"/>
                <a:tab pos="7104063" algn="l"/>
                <a:tab pos="7553325" algn="l"/>
                <a:tab pos="8002588" algn="l"/>
                <a:tab pos="8451850" algn="l"/>
                <a:tab pos="8901113" algn="l"/>
              </a:tabLst>
            </a:pPr>
            <a:r>
              <a:rPr lang="cs-CZ" altLang="cs-CZ"/>
              <a:t>Počet přesčasových hodin potřebných k zajištění péče v lůžkových zařízeních je obrovský</a:t>
            </a:r>
          </a:p>
          <a:p>
            <a:pPr marL="268288" indent="-260350" algn="just">
              <a:lnSpc>
                <a:spcPct val="100000"/>
              </a:lnSpc>
              <a:buClrTx/>
              <a:buSzPct val="45000"/>
              <a:buFontTx/>
              <a:buNone/>
              <a:tabLst>
                <a:tab pos="260350" algn="l"/>
                <a:tab pos="365125" algn="l"/>
                <a:tab pos="814388" algn="l"/>
                <a:tab pos="1263650" algn="l"/>
                <a:tab pos="1712913" algn="l"/>
                <a:tab pos="2162175" algn="l"/>
                <a:tab pos="2611438" algn="l"/>
                <a:tab pos="3060700" algn="l"/>
                <a:tab pos="3509963" algn="l"/>
                <a:tab pos="3959225" algn="l"/>
                <a:tab pos="4408488" algn="l"/>
                <a:tab pos="4857750" algn="l"/>
                <a:tab pos="5307013" algn="l"/>
                <a:tab pos="5756275" algn="l"/>
                <a:tab pos="6205538" algn="l"/>
                <a:tab pos="6654800" algn="l"/>
                <a:tab pos="7104063" algn="l"/>
                <a:tab pos="7553325" algn="l"/>
                <a:tab pos="8002588" algn="l"/>
                <a:tab pos="8451850" algn="l"/>
                <a:tab pos="8901113" algn="l"/>
              </a:tabLst>
            </a:pPr>
            <a:endParaRPr lang="cs-CZ" altLang="cs-CZ"/>
          </a:p>
          <a:p>
            <a:pPr marL="260350" indent="-260350" algn="just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260350" algn="l"/>
                <a:tab pos="365125" algn="l"/>
                <a:tab pos="814388" algn="l"/>
                <a:tab pos="1263650" algn="l"/>
                <a:tab pos="1712913" algn="l"/>
                <a:tab pos="2162175" algn="l"/>
                <a:tab pos="2611438" algn="l"/>
                <a:tab pos="3060700" algn="l"/>
                <a:tab pos="3509963" algn="l"/>
                <a:tab pos="3959225" algn="l"/>
                <a:tab pos="4408488" algn="l"/>
                <a:tab pos="4857750" algn="l"/>
                <a:tab pos="5307013" algn="l"/>
                <a:tab pos="5756275" algn="l"/>
                <a:tab pos="6205538" algn="l"/>
                <a:tab pos="6654800" algn="l"/>
                <a:tab pos="7104063" algn="l"/>
                <a:tab pos="7553325" algn="l"/>
                <a:tab pos="8002588" algn="l"/>
                <a:tab pos="8451850" algn="l"/>
                <a:tab pos="8901113" algn="l"/>
              </a:tabLst>
            </a:pPr>
            <a:r>
              <a:rPr lang="cs-CZ" altLang="cs-CZ"/>
              <a:t>Zákonem povolených 416 hodin ročně nedodrží zřejmě prakticky nikdo. O skutečném rozsahu přesčasové práce ale neexistují žádná validní data. </a:t>
            </a:r>
          </a:p>
          <a:p>
            <a:pPr marL="328613" indent="-328613" algn="just">
              <a:lnSpc>
                <a:spcPct val="100000"/>
              </a:lnSpc>
              <a:spcBef>
                <a:spcPts val="3013"/>
              </a:spcBef>
              <a:buSzPct val="45000"/>
              <a:buFont typeface="Wingdings" charset="2"/>
              <a:buChar char=""/>
              <a:tabLst>
                <a:tab pos="260350" algn="l"/>
                <a:tab pos="365125" algn="l"/>
                <a:tab pos="814388" algn="l"/>
                <a:tab pos="1263650" algn="l"/>
                <a:tab pos="1712913" algn="l"/>
                <a:tab pos="2162175" algn="l"/>
                <a:tab pos="2611438" algn="l"/>
                <a:tab pos="3060700" algn="l"/>
                <a:tab pos="3509963" algn="l"/>
                <a:tab pos="3959225" algn="l"/>
                <a:tab pos="4408488" algn="l"/>
                <a:tab pos="4857750" algn="l"/>
                <a:tab pos="5307013" algn="l"/>
                <a:tab pos="5756275" algn="l"/>
                <a:tab pos="6205538" algn="l"/>
                <a:tab pos="6654800" algn="l"/>
                <a:tab pos="7104063" algn="l"/>
                <a:tab pos="7553325" algn="l"/>
                <a:tab pos="8002588" algn="l"/>
                <a:tab pos="8451850" algn="l"/>
                <a:tab pos="8901113" algn="l"/>
              </a:tabLst>
            </a:pPr>
            <a:r>
              <a:rPr lang="cs-CZ" altLang="cs-CZ"/>
              <a:t>Důvodem je plošné a systematické podvádění při vykazování množství přesčasové práce. </a:t>
            </a:r>
          </a:p>
          <a:p>
            <a:pPr marL="260350" indent="-244475">
              <a:buClrTx/>
              <a:buSzPct val="45000"/>
              <a:buFontTx/>
              <a:buNone/>
              <a:tabLst>
                <a:tab pos="260350" algn="l"/>
                <a:tab pos="365125" algn="l"/>
                <a:tab pos="814388" algn="l"/>
                <a:tab pos="1263650" algn="l"/>
                <a:tab pos="1712913" algn="l"/>
                <a:tab pos="2162175" algn="l"/>
                <a:tab pos="2611438" algn="l"/>
                <a:tab pos="3060700" algn="l"/>
                <a:tab pos="3509963" algn="l"/>
                <a:tab pos="3959225" algn="l"/>
                <a:tab pos="4408488" algn="l"/>
                <a:tab pos="4857750" algn="l"/>
                <a:tab pos="5307013" algn="l"/>
                <a:tab pos="5756275" algn="l"/>
                <a:tab pos="6205538" algn="l"/>
                <a:tab pos="6654800" algn="l"/>
                <a:tab pos="7104063" algn="l"/>
                <a:tab pos="7553325" algn="l"/>
                <a:tab pos="8002588" algn="l"/>
                <a:tab pos="8451850" algn="l"/>
                <a:tab pos="8901113" algn="l"/>
              </a:tabLst>
            </a:pPr>
            <a:endParaRPr lang="cs-CZ" altLang="cs-CZ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34451</TotalTime>
  <Words>1266</Words>
  <Application>Microsoft Macintosh PowerPoint</Application>
  <PresentationFormat>Custom</PresentationFormat>
  <Paragraphs>111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Motiv systému Office</vt:lpstr>
      <vt:lpstr>Motiv systému Office</vt:lpstr>
      <vt:lpstr>PowerPoint Presentation</vt:lpstr>
      <vt:lpstr>Problémy lékařů zaměstnanců v roce 2016</vt:lpstr>
      <vt:lpstr>Výše platů a mezd</vt:lpstr>
      <vt:lpstr>Výše platů a mezd</vt:lpstr>
      <vt:lpstr>Výše platů a mezd</vt:lpstr>
      <vt:lpstr>Výše platů a mezd</vt:lpstr>
      <vt:lpstr>Výše platů a mezd</vt:lpstr>
      <vt:lpstr>Nejednotnost odměňování</vt:lpstr>
      <vt:lpstr>Množství přesčasové práce</vt:lpstr>
      <vt:lpstr>Množství přesčasové práce</vt:lpstr>
      <vt:lpstr>Pracovní podmínky lékařů</vt:lpstr>
      <vt:lpstr>Pracovní podmínky lékařů</vt:lpstr>
      <vt:lpstr>Pracovní podmínky lékařů</vt:lpstr>
      <vt:lpstr>Vzdělávání</vt:lpstr>
      <vt:lpstr>Je reálná šance něco radikálně změnit? </vt:lpstr>
      <vt:lpstr>Je reálná šance něco radikálně změnit? </vt:lpstr>
      <vt:lpstr>Otázky na závěr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Horák</dc:creator>
  <cp:lastModifiedBy>Michal Sojka</cp:lastModifiedBy>
  <cp:revision>2</cp:revision>
  <cp:lastPrinted>1601-01-01T00:00:00Z</cp:lastPrinted>
  <dcterms:created xsi:type="dcterms:W3CDTF">2016-09-11T10:18:32Z</dcterms:created>
  <dcterms:modified xsi:type="dcterms:W3CDTF">2016-12-04T21:32:31Z</dcterms:modified>
</cp:coreProperties>
</file>